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8" r:id="rId2"/>
    <p:sldId id="260" r:id="rId3"/>
    <p:sldId id="540" r:id="rId4"/>
    <p:sldId id="530" r:id="rId5"/>
    <p:sldId id="541" r:id="rId6"/>
    <p:sldId id="511" r:id="rId7"/>
    <p:sldId id="534" r:id="rId8"/>
    <p:sldId id="538" r:id="rId9"/>
    <p:sldId id="539" r:id="rId10"/>
    <p:sldId id="524" r:id="rId11"/>
    <p:sldId id="533" r:id="rId12"/>
    <p:sldId id="525" r:id="rId13"/>
    <p:sldId id="535" r:id="rId14"/>
    <p:sldId id="412" r:id="rId15"/>
    <p:sldId id="276" r:id="rId16"/>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stavo De La Fuente" initials="GDLF" lastIdx="1" clrIdx="0">
    <p:extLst>
      <p:ext uri="{19B8F6BF-5375-455C-9EA6-DF929625EA0E}">
        <p15:presenceInfo xmlns:p15="http://schemas.microsoft.com/office/powerpoint/2012/main" userId="29a9d56db31be7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058"/>
    <a:srgbClr val="FFA991"/>
    <a:srgbClr val="AF1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9380" autoAdjust="0"/>
  </p:normalViewPr>
  <p:slideViewPr>
    <p:cSldViewPr snapToGrid="0">
      <p:cViewPr varScale="1">
        <p:scale>
          <a:sx n="110" d="100"/>
          <a:sy n="110" d="100"/>
        </p:scale>
        <p:origin x="60" y="102"/>
      </p:cViewPr>
      <p:guideLst>
        <p:guide orient="horz" pos="1620"/>
        <p:guide pos="2880"/>
      </p:guideLst>
    </p:cSldViewPr>
  </p:slideViewPr>
  <p:notesTextViewPr>
    <p:cViewPr>
      <p:scale>
        <a:sx n="1" d="1"/>
        <a:sy n="1" d="1"/>
      </p:scale>
      <p:origin x="0" y="0"/>
    </p:cViewPr>
  </p:notesTextViewPr>
  <p:sorterViewPr>
    <p:cViewPr>
      <p:scale>
        <a:sx n="129" d="100"/>
        <a:sy n="12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00705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57925" cy="35194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628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967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1811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8936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0157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229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baseline="0" dirty="0" smtClean="0"/>
          </a:p>
          <a:p>
            <a:pPr marL="158750" indent="0">
              <a:buNone/>
            </a:pPr>
            <a:endParaRPr lang="en-US" baseline="0" dirty="0"/>
          </a:p>
        </p:txBody>
      </p:sp>
    </p:spTree>
    <p:extLst>
      <p:ext uri="{BB962C8B-B14F-4D97-AF65-F5344CB8AC3E}">
        <p14:creationId xmlns:p14="http://schemas.microsoft.com/office/powerpoint/2010/main" val="325263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lvl="1"/>
            <a:r>
              <a:rPr lang="en-US" sz="1600" dirty="0" smtClean="0"/>
              <a:t>El </a:t>
            </a:r>
            <a:r>
              <a:rPr lang="en-US" sz="1600" dirty="0" err="1" smtClean="0"/>
              <a:t>Municipio</a:t>
            </a:r>
            <a:r>
              <a:rPr lang="en-US" sz="1600" dirty="0" smtClean="0"/>
              <a:t> </a:t>
            </a:r>
            <a:r>
              <a:rPr lang="en-US" sz="1600" dirty="0" err="1" smtClean="0"/>
              <a:t>firmó</a:t>
            </a:r>
            <a:r>
              <a:rPr lang="en-US" sz="1600" dirty="0" smtClean="0"/>
              <a:t> el </a:t>
            </a:r>
            <a:r>
              <a:rPr lang="en-US" sz="1600" dirty="0" err="1" smtClean="0"/>
              <a:t>contrato</a:t>
            </a:r>
            <a:r>
              <a:rPr lang="en-US" sz="1600" dirty="0" smtClean="0"/>
              <a:t> de </a:t>
            </a:r>
            <a:r>
              <a:rPr lang="en-US" sz="1600" dirty="0" err="1" smtClean="0"/>
              <a:t>donación</a:t>
            </a:r>
            <a:r>
              <a:rPr lang="en-US" sz="1600" dirty="0" smtClean="0"/>
              <a:t> con INDAABIN el 9 de </a:t>
            </a:r>
            <a:r>
              <a:rPr lang="en-US" sz="1600" dirty="0" err="1" smtClean="0"/>
              <a:t>noviembre</a:t>
            </a:r>
            <a:r>
              <a:rPr lang="en-US" sz="1600" dirty="0" smtClean="0"/>
              <a:t> de 2017. Se </a:t>
            </a:r>
            <a:r>
              <a:rPr lang="en-US" sz="1600" dirty="0" err="1" smtClean="0"/>
              <a:t>desconoce</a:t>
            </a:r>
            <a:r>
              <a:rPr lang="en-US" sz="1600" dirty="0" smtClean="0"/>
              <a:t> </a:t>
            </a:r>
            <a:r>
              <a:rPr lang="en-US" sz="1600" dirty="0" err="1" smtClean="0"/>
              <a:t>si</a:t>
            </a:r>
            <a:r>
              <a:rPr lang="en-US" sz="1600" dirty="0" smtClean="0"/>
              <a:t> INDAABIN </a:t>
            </a:r>
            <a:r>
              <a:rPr lang="en-US" sz="1600" dirty="0" err="1" smtClean="0"/>
              <a:t>asignó</a:t>
            </a:r>
            <a:r>
              <a:rPr lang="en-US" sz="1600" dirty="0" smtClean="0"/>
              <a:t> la </a:t>
            </a:r>
            <a:r>
              <a:rPr lang="en-US" sz="1600" dirty="0" err="1" smtClean="0"/>
              <a:t>administración</a:t>
            </a:r>
            <a:r>
              <a:rPr lang="en-US" sz="1600" dirty="0" smtClean="0"/>
              <a:t> del corredor de </a:t>
            </a:r>
            <a:r>
              <a:rPr lang="en-US" sz="1600" dirty="0" err="1" smtClean="0"/>
              <a:t>exportación</a:t>
            </a:r>
            <a:r>
              <a:rPr lang="en-US" sz="1600" dirty="0" smtClean="0"/>
              <a:t> al SAT.</a:t>
            </a:r>
          </a:p>
          <a:p>
            <a:pPr lvl="1"/>
            <a:r>
              <a:rPr lang="en-US" sz="1600" dirty="0" smtClean="0"/>
              <a:t>INDAABIN </a:t>
            </a:r>
            <a:r>
              <a:rPr lang="en-US" sz="1600" dirty="0" err="1" smtClean="0"/>
              <a:t>debió</a:t>
            </a:r>
            <a:r>
              <a:rPr lang="en-US" sz="1600" dirty="0" smtClean="0"/>
              <a:t> </a:t>
            </a:r>
            <a:r>
              <a:rPr lang="en-US" sz="1600" dirty="0" err="1" smtClean="0"/>
              <a:t>haber</a:t>
            </a:r>
            <a:r>
              <a:rPr lang="en-US" sz="1600" dirty="0" smtClean="0"/>
              <a:t> </a:t>
            </a:r>
            <a:r>
              <a:rPr lang="en-US" sz="1600" dirty="0" err="1" smtClean="0"/>
              <a:t>registrado</a:t>
            </a:r>
            <a:r>
              <a:rPr lang="en-US" sz="1600" dirty="0" smtClean="0"/>
              <a:t> la </a:t>
            </a:r>
            <a:r>
              <a:rPr lang="en-US" sz="1600" dirty="0" err="1" smtClean="0"/>
              <a:t>donación</a:t>
            </a:r>
            <a:r>
              <a:rPr lang="en-US" sz="1600" dirty="0" smtClean="0"/>
              <a:t> </a:t>
            </a:r>
            <a:r>
              <a:rPr lang="en-US" sz="1600" dirty="0" err="1" smtClean="0"/>
              <a:t>en</a:t>
            </a:r>
            <a:r>
              <a:rPr lang="en-US" sz="1600" dirty="0" smtClean="0"/>
              <a:t> el </a:t>
            </a:r>
            <a:r>
              <a:rPr lang="en-US" sz="1600" dirty="0" err="1" smtClean="0"/>
              <a:t>Registro</a:t>
            </a:r>
            <a:r>
              <a:rPr lang="en-US" sz="1600" dirty="0" smtClean="0"/>
              <a:t> </a:t>
            </a:r>
            <a:r>
              <a:rPr lang="en-US" sz="1600" dirty="0" err="1" smtClean="0"/>
              <a:t>Público</a:t>
            </a:r>
            <a:r>
              <a:rPr lang="en-US" sz="1600" dirty="0" smtClean="0"/>
              <a:t> Federal.  Si </a:t>
            </a:r>
            <a:r>
              <a:rPr lang="en-US" sz="1600" dirty="0" err="1" smtClean="0"/>
              <a:t>es</a:t>
            </a:r>
            <a:r>
              <a:rPr lang="en-US" sz="1600" dirty="0" smtClean="0"/>
              <a:t> el </a:t>
            </a:r>
            <a:r>
              <a:rPr lang="en-US" sz="1600" dirty="0" err="1" smtClean="0"/>
              <a:t>caso</a:t>
            </a:r>
            <a:r>
              <a:rPr lang="en-US" sz="1600" dirty="0" smtClean="0"/>
              <a:t>, nos </a:t>
            </a:r>
            <a:r>
              <a:rPr lang="en-US" sz="1600" dirty="0" err="1" smtClean="0"/>
              <a:t>interesa</a:t>
            </a:r>
            <a:r>
              <a:rPr lang="en-US" sz="1600" dirty="0" smtClean="0"/>
              <a:t> saber </a:t>
            </a:r>
            <a:r>
              <a:rPr lang="en-US" sz="1600" dirty="0" err="1" smtClean="0"/>
              <a:t>si</a:t>
            </a:r>
            <a:r>
              <a:rPr lang="en-US" sz="1600" dirty="0" smtClean="0"/>
              <a:t> INDAABIN </a:t>
            </a:r>
            <a:r>
              <a:rPr lang="en-US" sz="1600" dirty="0" err="1" smtClean="0"/>
              <a:t>ya</a:t>
            </a:r>
            <a:r>
              <a:rPr lang="en-US" sz="1600" dirty="0" smtClean="0"/>
              <a:t> </a:t>
            </a:r>
            <a:r>
              <a:rPr lang="en-US" sz="1600" dirty="0" err="1" smtClean="0"/>
              <a:t>asignó</a:t>
            </a:r>
            <a:r>
              <a:rPr lang="en-US" sz="1600" dirty="0" smtClean="0"/>
              <a:t> la </a:t>
            </a:r>
            <a:r>
              <a:rPr lang="en-US" sz="1600" dirty="0" err="1" smtClean="0"/>
              <a:t>administración</a:t>
            </a:r>
            <a:r>
              <a:rPr lang="en-US" sz="1600" dirty="0" smtClean="0"/>
              <a:t> del corredor a la </a:t>
            </a:r>
            <a:r>
              <a:rPr lang="en-US" sz="1600" dirty="0" err="1" smtClean="0"/>
              <a:t>Secretaría</a:t>
            </a:r>
            <a:r>
              <a:rPr lang="en-US" sz="1600" dirty="0" smtClean="0"/>
              <a:t> de </a:t>
            </a:r>
            <a:r>
              <a:rPr lang="en-US" sz="1600" dirty="0" err="1" smtClean="0"/>
              <a:t>Administración</a:t>
            </a:r>
            <a:r>
              <a:rPr lang="en-US" sz="1600" dirty="0" smtClean="0"/>
              <a:t> </a:t>
            </a:r>
            <a:r>
              <a:rPr lang="en-US" sz="1600" dirty="0" err="1" smtClean="0"/>
              <a:t>Tributaria</a:t>
            </a:r>
            <a:r>
              <a:rPr lang="en-US" sz="1600" dirty="0" smtClean="0"/>
              <a:t> (SAT).</a:t>
            </a:r>
          </a:p>
          <a:p>
            <a:pPr lvl="1"/>
            <a:r>
              <a:rPr lang="en-US" sz="1600" dirty="0" smtClean="0"/>
              <a:t>El 5 de </a:t>
            </a:r>
            <a:r>
              <a:rPr lang="en-US" sz="1600" dirty="0" err="1" smtClean="0"/>
              <a:t>julio</a:t>
            </a:r>
            <a:r>
              <a:rPr lang="en-US" sz="1600" dirty="0" smtClean="0"/>
              <a:t> de 2018 el </a:t>
            </a:r>
            <a:r>
              <a:rPr lang="en-US" sz="1600" dirty="0" err="1" smtClean="0"/>
              <a:t>Ayuntamiento</a:t>
            </a:r>
            <a:r>
              <a:rPr lang="en-US" sz="1600" dirty="0" smtClean="0"/>
              <a:t> se </a:t>
            </a:r>
            <a:r>
              <a:rPr lang="en-US" sz="1600" dirty="0" err="1" smtClean="0"/>
              <a:t>percató</a:t>
            </a:r>
            <a:r>
              <a:rPr lang="en-US" sz="1600" dirty="0" smtClean="0"/>
              <a:t> </a:t>
            </a:r>
            <a:r>
              <a:rPr lang="en-US" sz="1600" dirty="0" err="1" smtClean="0"/>
              <a:t>en</a:t>
            </a:r>
            <a:r>
              <a:rPr lang="en-US" sz="1600" dirty="0" smtClean="0"/>
              <a:t> </a:t>
            </a:r>
            <a:r>
              <a:rPr lang="en-US" sz="1600" dirty="0" err="1" smtClean="0"/>
              <a:t>catastro</a:t>
            </a:r>
            <a:r>
              <a:rPr lang="en-US" sz="1600" dirty="0" smtClean="0"/>
              <a:t> de la </a:t>
            </a:r>
            <a:r>
              <a:rPr lang="en-US" sz="1600" dirty="0" err="1" smtClean="0"/>
              <a:t>existencia</a:t>
            </a:r>
            <a:r>
              <a:rPr lang="en-US" sz="1600" dirty="0" smtClean="0"/>
              <a:t> de un </a:t>
            </a:r>
            <a:r>
              <a:rPr lang="en-US" sz="1600" dirty="0" err="1" smtClean="0"/>
              <a:t>predio</a:t>
            </a:r>
            <a:r>
              <a:rPr lang="en-US" sz="1600" dirty="0" smtClean="0"/>
              <a:t> particular </a:t>
            </a:r>
            <a:r>
              <a:rPr lang="en-US" sz="1600" dirty="0" err="1" smtClean="0"/>
              <a:t>sobre</a:t>
            </a:r>
            <a:r>
              <a:rPr lang="en-US" sz="1600" dirty="0" smtClean="0"/>
              <a:t> el corredor.  Al </a:t>
            </a:r>
            <a:r>
              <a:rPr lang="en-US" sz="1600" dirty="0" err="1" smtClean="0"/>
              <a:t>respecto</a:t>
            </a:r>
            <a:r>
              <a:rPr lang="en-US" sz="1600" dirty="0" smtClean="0"/>
              <a:t>, el </a:t>
            </a:r>
            <a:r>
              <a:rPr lang="en-US" sz="1600" dirty="0" err="1" smtClean="0"/>
              <a:t>Secretario</a:t>
            </a:r>
            <a:r>
              <a:rPr lang="en-US" sz="1600" dirty="0" smtClean="0"/>
              <a:t> Moreno me </a:t>
            </a:r>
            <a:r>
              <a:rPr lang="en-US" sz="1600" dirty="0" err="1" smtClean="0"/>
              <a:t>confirmó</a:t>
            </a:r>
            <a:r>
              <a:rPr lang="en-US" sz="1600" dirty="0" smtClean="0"/>
              <a:t> que la </a:t>
            </a:r>
            <a:r>
              <a:rPr lang="en-US" sz="1600" dirty="0" err="1" smtClean="0"/>
              <a:t>información</a:t>
            </a:r>
            <a:r>
              <a:rPr lang="en-US" sz="1600" dirty="0" smtClean="0"/>
              <a:t> </a:t>
            </a:r>
            <a:r>
              <a:rPr lang="en-US" sz="1600" dirty="0" err="1" smtClean="0"/>
              <a:t>fue</a:t>
            </a:r>
            <a:r>
              <a:rPr lang="en-US" sz="1600" dirty="0" smtClean="0"/>
              <a:t> </a:t>
            </a:r>
            <a:r>
              <a:rPr lang="en-US" sz="1600" dirty="0" err="1" smtClean="0"/>
              <a:t>turnada</a:t>
            </a:r>
            <a:r>
              <a:rPr lang="en-US" sz="1600" dirty="0" smtClean="0"/>
              <a:t> al INDAABIN.  </a:t>
            </a:r>
          </a:p>
          <a:p>
            <a:pPr lvl="1"/>
            <a:endParaRPr lang="en-US" sz="1600" dirty="0" smtClean="0"/>
          </a:p>
          <a:p>
            <a:pPr lvl="1"/>
            <a:endParaRPr lang="en-US" sz="1600" dirty="0" smtClean="0">
              <a:latin typeface="Arial" panose="020B0604020202020204" pitchFamily="34" charset="0"/>
              <a:cs typeface="Arial" panose="020B0604020202020204" pitchFamily="34" charset="0"/>
            </a:endParaRPr>
          </a:p>
          <a:p>
            <a:pPr lvl="1"/>
            <a:endParaRPr lang="en-US" sz="1600" dirty="0" smtClean="0"/>
          </a:p>
          <a:p>
            <a:pPr lvl="1"/>
            <a:endParaRPr lang="en-US" sz="1600" dirty="0" smtClean="0"/>
          </a:p>
          <a:p>
            <a:pPr marL="161116" indent="0">
              <a:buNone/>
            </a:pPr>
            <a:endParaRPr lang="en-US" baseline="0" dirty="0" smtClean="0"/>
          </a:p>
          <a:p>
            <a:pPr marL="161116" indent="0">
              <a:buNone/>
            </a:pPr>
            <a:endParaRPr lang="en-US" dirty="0"/>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996858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marL="161116" indent="0">
              <a:buNone/>
            </a:pPr>
            <a:endParaRPr lang="en-US" baseline="0" dirty="0" smtClean="0"/>
          </a:p>
          <a:p>
            <a:pPr marL="161116" indent="0">
              <a:buNone/>
            </a:pPr>
            <a:endParaRPr lang="en-US" dirty="0"/>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44889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marL="161116" indent="0">
              <a:buNone/>
            </a:pPr>
            <a:endParaRPr lang="en-US" baseline="0" dirty="0" smtClean="0"/>
          </a:p>
          <a:p>
            <a:pPr marL="161116" indent="0">
              <a:buNone/>
            </a:pPr>
            <a:endParaRPr lang="en-US" dirty="0"/>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4017793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r>
              <a:rPr lang="en-US" baseline="0" dirty="0" smtClean="0"/>
              <a:t>Phase 2 would be to eliminate the I-94 altogether. </a:t>
            </a:r>
            <a:endParaRPr lang="en-US" baseline="0" dirty="0" smtClean="0"/>
          </a:p>
        </p:txBody>
      </p:sp>
    </p:spTree>
    <p:extLst>
      <p:ext uri="{BB962C8B-B14F-4D97-AF65-F5344CB8AC3E}">
        <p14:creationId xmlns:p14="http://schemas.microsoft.com/office/powerpoint/2010/main" val="256397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endParaRPr lang="en-US" baseline="0" dirty="0" smtClean="0"/>
          </a:p>
          <a:p>
            <a:pPr marL="158750" indent="0">
              <a:buNone/>
            </a:pPr>
            <a:endParaRPr lang="en-US" baseline="0" dirty="0" smtClean="0"/>
          </a:p>
        </p:txBody>
      </p:sp>
    </p:spTree>
    <p:extLst>
      <p:ext uri="{BB962C8B-B14F-4D97-AF65-F5344CB8AC3E}">
        <p14:creationId xmlns:p14="http://schemas.microsoft.com/office/powerpoint/2010/main" val="3705614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endParaRPr lang="en-US" baseline="0" dirty="0" smtClean="0"/>
          </a:p>
          <a:p>
            <a:pPr marL="161116" indent="0">
              <a:buNone/>
            </a:pPr>
            <a:endParaRPr lang="en-US" dirty="0" smtClean="0"/>
          </a:p>
          <a:p>
            <a:pPr marL="161116" indent="0">
              <a:buNone/>
            </a:pPr>
            <a:endParaRPr lang="en-US" dirty="0"/>
          </a:p>
        </p:txBody>
      </p:sp>
    </p:spTree>
    <p:extLst>
      <p:ext uri="{BB962C8B-B14F-4D97-AF65-F5344CB8AC3E}">
        <p14:creationId xmlns:p14="http://schemas.microsoft.com/office/powerpoint/2010/main" val="3847244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671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pic>
        <p:nvPicPr>
          <p:cNvPr id="26" name="Picture 25">
            <a:extLst>
              <a:ext uri="{FF2B5EF4-FFF2-40B4-BE49-F238E27FC236}">
                <a16:creationId xmlns="" xmlns:a16="http://schemas.microsoft.com/office/drawing/2014/main" id="{F902D1F7-2186-9D45-8C3E-0AA256A501AB}"/>
              </a:ext>
            </a:extLst>
          </p:cNvPr>
          <p:cNvPicPr>
            <a:picLocks noChangeAspect="1"/>
          </p:cNvPicPr>
          <p:nvPr userDrawn="1"/>
        </p:nvPicPr>
        <p:blipFill>
          <a:blip r:embed="rId2"/>
          <a:srcRect/>
          <a:stretch/>
        </p:blipFill>
        <p:spPr>
          <a:xfrm>
            <a:off x="0" y="0"/>
            <a:ext cx="9144000" cy="5143500"/>
          </a:xfrm>
          <a:prstGeom prst="rect">
            <a:avLst/>
          </a:prstGeom>
        </p:spPr>
      </p:pic>
      <p:sp>
        <p:nvSpPr>
          <p:cNvPr id="20" name="Google Shape;10;p2">
            <a:extLst>
              <a:ext uri="{FF2B5EF4-FFF2-40B4-BE49-F238E27FC236}">
                <a16:creationId xmlns="" xmlns:a16="http://schemas.microsoft.com/office/drawing/2014/main" id="{F1E13A02-EECA-9E49-B875-744FC5FC9AE2}"/>
              </a:ext>
            </a:extLst>
          </p:cNvPr>
          <p:cNvSpPr txBox="1">
            <a:spLocks/>
          </p:cNvSpPr>
          <p:nvPr userDrawn="1"/>
        </p:nvSpPr>
        <p:spPr>
          <a:xfrm>
            <a:off x="3789020" y="1987003"/>
            <a:ext cx="1652144" cy="421574"/>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endParaRPr lang="en-US" sz="10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sp>
        <p:nvSpPr>
          <p:cNvPr id="6" name="Google Shape;8;p1">
            <a:extLst>
              <a:ext uri="{FF2B5EF4-FFF2-40B4-BE49-F238E27FC236}">
                <a16:creationId xmlns="" xmlns:a16="http://schemas.microsoft.com/office/drawing/2014/main" id="{F1910EC7-4095-B948-A6B6-77AA9E6F3852}"/>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7" name="Google Shape;14;p3">
            <a:extLst>
              <a:ext uri="{FF2B5EF4-FFF2-40B4-BE49-F238E27FC236}">
                <a16:creationId xmlns="" xmlns:a16="http://schemas.microsoft.com/office/drawing/2014/main" id="{3371A33C-C25E-8445-ACE7-76CF72F323EF}"/>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8" name="Google Shape;38;p9">
            <a:extLst>
              <a:ext uri="{FF2B5EF4-FFF2-40B4-BE49-F238E27FC236}">
                <a16:creationId xmlns="" xmlns:a16="http://schemas.microsoft.com/office/drawing/2014/main" id="{1D46931D-6A49-8944-8976-F803FFBFE34E}"/>
              </a:ext>
            </a:extLst>
          </p:cNvPr>
          <p:cNvSpPr txBox="1">
            <a:spLocks noGrp="1"/>
          </p:cNvSpPr>
          <p:nvPr>
            <p:ph type="subTitle" idx="1"/>
          </p:nvPr>
        </p:nvSpPr>
        <p:spPr>
          <a:xfrm>
            <a:off x="265499" y="1221924"/>
            <a:ext cx="8581775"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800" b="1">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9" name="Google Shape;22;p5">
            <a:extLst>
              <a:ext uri="{FF2B5EF4-FFF2-40B4-BE49-F238E27FC236}">
                <a16:creationId xmlns="" xmlns:a16="http://schemas.microsoft.com/office/drawing/2014/main" id="{1EDD6C4C-DBF3-0742-B8B6-55F6FFD9E85A}"/>
              </a:ext>
            </a:extLst>
          </p:cNvPr>
          <p:cNvSpPr txBox="1">
            <a:spLocks noGrp="1"/>
          </p:cNvSpPr>
          <p:nvPr>
            <p:ph type="body" idx="13"/>
          </p:nvPr>
        </p:nvSpPr>
        <p:spPr>
          <a:xfrm>
            <a:off x="265499" y="1876301"/>
            <a:ext cx="8581775"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userDrawn="1">
  <p:cSld name="TITLE_AND_TWO_COLUMNS">
    <p:spTree>
      <p:nvGrpSpPr>
        <p:cNvPr id="1" name="Shape 20"/>
        <p:cNvGrpSpPr/>
        <p:nvPr/>
      </p:nvGrpSpPr>
      <p:grpSpPr>
        <a:xfrm>
          <a:off x="0" y="0"/>
          <a:ext cx="0" cy="0"/>
          <a:chOff x="0" y="0"/>
          <a:chExt cx="0" cy="0"/>
        </a:xfrm>
      </p:grpSpPr>
      <p:sp>
        <p:nvSpPr>
          <p:cNvPr id="23" name="Google Shape;23;p5"/>
          <p:cNvSpPr txBox="1">
            <a:spLocks noGrp="1"/>
          </p:cNvSpPr>
          <p:nvPr>
            <p:ph type="body" idx="2"/>
          </p:nvPr>
        </p:nvSpPr>
        <p:spPr>
          <a:xfrm>
            <a:off x="4832400" y="1221923"/>
            <a:ext cx="3999900" cy="3162303"/>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050">
                <a:solidFill>
                  <a:srgbClr val="243058"/>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7" name="Google Shape;8;p1">
            <a:extLst>
              <a:ext uri="{FF2B5EF4-FFF2-40B4-BE49-F238E27FC236}">
                <a16:creationId xmlns="" xmlns:a16="http://schemas.microsoft.com/office/drawing/2014/main" id="{D09320DD-D23A-4B45-B7EF-64A95AA1D726}"/>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8" name="Google Shape;14;p3">
            <a:extLst>
              <a:ext uri="{FF2B5EF4-FFF2-40B4-BE49-F238E27FC236}">
                <a16:creationId xmlns="" xmlns:a16="http://schemas.microsoft.com/office/drawing/2014/main" id="{3214B505-257C-D846-82E7-ED2DC75464FC}"/>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9" name="Google Shape;38;p9">
            <a:extLst>
              <a:ext uri="{FF2B5EF4-FFF2-40B4-BE49-F238E27FC236}">
                <a16:creationId xmlns="" xmlns:a16="http://schemas.microsoft.com/office/drawing/2014/main" id="{3011C1F0-21C0-A54E-9B13-87F0EA636C36}"/>
              </a:ext>
            </a:extLst>
          </p:cNvPr>
          <p:cNvSpPr txBox="1">
            <a:spLocks noGrp="1"/>
          </p:cNvSpPr>
          <p:nvPr>
            <p:ph type="subTitle" idx="1"/>
          </p:nvPr>
        </p:nvSpPr>
        <p:spPr>
          <a:xfrm>
            <a:off x="265499" y="1221924"/>
            <a:ext cx="4466817"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200">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10" name="Google Shape;22;p5">
            <a:extLst>
              <a:ext uri="{FF2B5EF4-FFF2-40B4-BE49-F238E27FC236}">
                <a16:creationId xmlns="" xmlns:a16="http://schemas.microsoft.com/office/drawing/2014/main" id="{C9E1D34E-B568-6240-9E59-96CF2E0E7085}"/>
              </a:ext>
            </a:extLst>
          </p:cNvPr>
          <p:cNvSpPr txBox="1">
            <a:spLocks noGrp="1"/>
          </p:cNvSpPr>
          <p:nvPr>
            <p:ph type="body" idx="13"/>
          </p:nvPr>
        </p:nvSpPr>
        <p:spPr>
          <a:xfrm>
            <a:off x="265499" y="1876301"/>
            <a:ext cx="4466817"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3" name="Picture 2">
            <a:extLst>
              <a:ext uri="{FF2B5EF4-FFF2-40B4-BE49-F238E27FC236}">
                <a16:creationId xmlns="" xmlns:a16="http://schemas.microsoft.com/office/drawing/2014/main" id="{F0027D93-BCD9-B048-9544-0F34A571154A}"/>
              </a:ext>
            </a:extLst>
          </p:cNvPr>
          <p:cNvPicPr>
            <a:picLocks noChangeAspect="1"/>
          </p:cNvPicPr>
          <p:nvPr userDrawn="1"/>
        </p:nvPicPr>
        <p:blipFill>
          <a:blip r:embed="rId5"/>
          <a:srcRect/>
          <a:stretch/>
        </p:blipFill>
        <p:spPr>
          <a:xfrm>
            <a:off x="0" y="0"/>
            <a:ext cx="9144000" cy="5143500"/>
          </a:xfrm>
          <a:prstGeom prst="rect">
            <a:avLst/>
          </a:prstGeom>
        </p:spPr>
      </p:pic>
      <p:sp>
        <p:nvSpPr>
          <p:cNvPr id="8" name="Google Shape;8;p1"/>
          <p:cNvSpPr txBox="1">
            <a:spLocks noGrp="1"/>
          </p:cNvSpPr>
          <p:nvPr>
            <p:ph type="sldNum" idx="12"/>
          </p:nvPr>
        </p:nvSpPr>
        <p:spPr>
          <a:xfrm>
            <a:off x="4297650" y="4663217"/>
            <a:ext cx="548700" cy="393600"/>
          </a:xfrm>
          <a:prstGeom prst="rect">
            <a:avLst/>
          </a:prstGeom>
          <a:noFill/>
          <a:ln>
            <a:noFill/>
          </a:ln>
        </p:spPr>
        <p:txBody>
          <a:bodyPr spcFirstLastPara="1" wrap="square" lIns="91425" tIns="91425" rIns="91425" bIns="91425" anchor="ctr" anchorCtr="0">
            <a:noAutofit/>
          </a:bodyPr>
          <a:lstStyle>
            <a:lvl1pPr lvl="0" algn="ctr">
              <a:buNone/>
              <a:defRPr sz="800">
                <a:solidFill>
                  <a:srgbClr val="AF1935"/>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10;p2">
            <a:extLst>
              <a:ext uri="{FF2B5EF4-FFF2-40B4-BE49-F238E27FC236}">
                <a16:creationId xmlns="" xmlns:a16="http://schemas.microsoft.com/office/drawing/2014/main" id="{41060ECF-DCBC-0D4C-8E56-BC49848B3BC6}"/>
              </a:ext>
            </a:extLst>
          </p:cNvPr>
          <p:cNvSpPr txBox="1">
            <a:spLocks/>
          </p:cNvSpPr>
          <p:nvPr/>
        </p:nvSpPr>
        <p:spPr>
          <a:xfrm>
            <a:off x="262105" y="1791562"/>
            <a:ext cx="3844555" cy="51377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12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1400" dirty="0" smtClean="0"/>
              <a:t>SAN DIEGO FOUNDATION</a:t>
            </a:r>
            <a:endParaRPr lang="en-US" sz="1400" dirty="0"/>
          </a:p>
        </p:txBody>
      </p:sp>
      <p:sp>
        <p:nvSpPr>
          <p:cNvPr id="13" name="Google Shape;10;p2">
            <a:extLst>
              <a:ext uri="{FF2B5EF4-FFF2-40B4-BE49-F238E27FC236}">
                <a16:creationId xmlns="" xmlns:a16="http://schemas.microsoft.com/office/drawing/2014/main" id="{4C39AB64-5496-E74E-B6D0-4B7D309C2896}"/>
              </a:ext>
            </a:extLst>
          </p:cNvPr>
          <p:cNvSpPr txBox="1">
            <a:spLocks/>
          </p:cNvSpPr>
          <p:nvPr/>
        </p:nvSpPr>
        <p:spPr>
          <a:xfrm>
            <a:off x="262106" y="796696"/>
            <a:ext cx="4622352" cy="93210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3200" dirty="0"/>
              <a:t>Stakeholders Working Committee Meeting</a:t>
            </a:r>
          </a:p>
        </p:txBody>
      </p:sp>
      <p:grpSp>
        <p:nvGrpSpPr>
          <p:cNvPr id="2" name="Group 1">
            <a:extLst>
              <a:ext uri="{FF2B5EF4-FFF2-40B4-BE49-F238E27FC236}">
                <a16:creationId xmlns="" xmlns:a16="http://schemas.microsoft.com/office/drawing/2014/main" id="{C0260A3D-03A7-A445-B903-D7D92794C20C}"/>
              </a:ext>
            </a:extLst>
          </p:cNvPr>
          <p:cNvGrpSpPr/>
          <p:nvPr/>
        </p:nvGrpSpPr>
        <p:grpSpPr>
          <a:xfrm>
            <a:off x="3217852" y="4000611"/>
            <a:ext cx="3000074" cy="372130"/>
            <a:chOff x="-227802" y="3296776"/>
            <a:chExt cx="3000074" cy="372130"/>
          </a:xfrm>
        </p:grpSpPr>
        <p:sp>
          <p:nvSpPr>
            <p:cNvPr id="15" name="Google Shape;11;p2">
              <a:extLst>
                <a:ext uri="{FF2B5EF4-FFF2-40B4-BE49-F238E27FC236}">
                  <a16:creationId xmlns="" xmlns:a16="http://schemas.microsoft.com/office/drawing/2014/main" id="{66A61B7E-080F-D140-A3D6-DD58E9F1BCE0}"/>
                </a:ext>
              </a:extLst>
            </p:cNvPr>
            <p:cNvSpPr txBox="1">
              <a:spLocks/>
            </p:cNvSpPr>
            <p:nvPr/>
          </p:nvSpPr>
          <p:spPr>
            <a:xfrm>
              <a:off x="465113" y="3337821"/>
              <a:ext cx="1843366"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r>
                <a:rPr lang="en-US" sz="1100" b="1" dirty="0" smtClean="0"/>
                <a:t>NOVEMBER 3, 2022</a:t>
              </a:r>
              <a:endParaRPr lang="en-US" sz="1100" b="1" dirty="0"/>
            </a:p>
          </p:txBody>
        </p:sp>
        <p:sp>
          <p:nvSpPr>
            <p:cNvPr id="16" name="Google Shape;11;p2">
              <a:extLst>
                <a:ext uri="{FF2B5EF4-FFF2-40B4-BE49-F238E27FC236}">
                  <a16:creationId xmlns="" xmlns:a16="http://schemas.microsoft.com/office/drawing/2014/main" id="{44110BEA-7A38-1E4E-83A1-D0DF46AAC95B}"/>
                </a:ext>
              </a:extLst>
            </p:cNvPr>
            <p:cNvSpPr txBox="1">
              <a:spLocks/>
            </p:cNvSpPr>
            <p:nvPr/>
          </p:nvSpPr>
          <p:spPr>
            <a:xfrm>
              <a:off x="1853181" y="3337821"/>
              <a:ext cx="919091"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pPr algn="ctr"/>
              <a:endParaRPr lang="en-US" sz="1000" b="1" dirty="0"/>
            </a:p>
          </p:txBody>
        </p:sp>
        <p:sp>
          <p:nvSpPr>
            <p:cNvPr id="8" name="Rectangle 7">
              <a:extLst>
                <a:ext uri="{FF2B5EF4-FFF2-40B4-BE49-F238E27FC236}">
                  <a16:creationId xmlns="" xmlns:a16="http://schemas.microsoft.com/office/drawing/2014/main" id="{F5FC1175-B168-FA43-9BC4-C87BC2FE6E1E}"/>
                </a:ext>
              </a:extLst>
            </p:cNvPr>
            <p:cNvSpPr/>
            <p:nvPr/>
          </p:nvSpPr>
          <p:spPr>
            <a:xfrm>
              <a:off x="-227802" y="3296776"/>
              <a:ext cx="2755311" cy="37213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586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Arial" panose="020B0604020202020204" pitchFamily="34" charset="0"/>
                <a:cs typeface="Arial" panose="020B0604020202020204" pitchFamily="34" charset="0"/>
              </a:rPr>
              <a:t>Mario </a:t>
            </a:r>
            <a:r>
              <a:rPr lang="en-US" sz="2000" b="1" dirty="0" err="1" smtClean="0">
                <a:latin typeface="Arial" panose="020B0604020202020204" pitchFamily="34" charset="0"/>
                <a:cs typeface="Arial" panose="020B0604020202020204" pitchFamily="34" charset="0"/>
              </a:rPr>
              <a:t>Orso</a:t>
            </a:r>
            <a:r>
              <a:rPr lang="en-US" sz="2000" b="1" dirty="0" smtClean="0">
                <a:latin typeface="Arial" panose="020B0604020202020204" pitchFamily="34" charset="0"/>
                <a:cs typeface="Arial" panose="020B0604020202020204" pitchFamily="34" charset="0"/>
              </a:rPr>
              <a:t>, Chief Deputy District Director, CALTRANS:</a:t>
            </a:r>
          </a:p>
          <a:p>
            <a:pPr lvl="1"/>
            <a:r>
              <a:rPr lang="en-US" sz="1400" dirty="0" smtClean="0"/>
              <a:t>Rating </a:t>
            </a:r>
            <a:r>
              <a:rPr lang="en-US" sz="1400" dirty="0"/>
              <a:t>agencies like Moody’s and S&amp;P are not as experienced in measuring investment risk with border </a:t>
            </a:r>
            <a:r>
              <a:rPr lang="en-US" sz="1400" dirty="0" smtClean="0"/>
              <a:t>projects. </a:t>
            </a:r>
            <a:r>
              <a:rPr lang="en-US" sz="1400" dirty="0"/>
              <a:t>Financing will not be as forthcoming or interest rates could be higher than expected. </a:t>
            </a:r>
            <a:endParaRPr lang="en-US" sz="1400" dirty="0" smtClean="0"/>
          </a:p>
          <a:p>
            <a:pPr lvl="1"/>
            <a:r>
              <a:rPr lang="en-US" sz="1400" dirty="0"/>
              <a:t>SANDAG/Caltrans have looked for federal and state grants. The cargo facility alone will cost an estimated $300 to $340 million</a:t>
            </a:r>
            <a:r>
              <a:rPr lang="en-US" sz="1400" dirty="0" smtClean="0"/>
              <a:t>.</a:t>
            </a:r>
          </a:p>
          <a:p>
            <a:pPr lvl="1"/>
            <a:r>
              <a:rPr lang="en-US" sz="1400" dirty="0"/>
              <a:t>A key part of the </a:t>
            </a:r>
            <a:r>
              <a:rPr lang="en-US" sz="1400" dirty="0" err="1"/>
              <a:t>Otay</a:t>
            </a:r>
            <a:r>
              <a:rPr lang="en-US" sz="1400" dirty="0"/>
              <a:t> Mesa East project is the Intelligent Transportation System that will give port users information prior to their trip on wait times, fees to cross and comparisons with the rest of the region’s ports</a:t>
            </a:r>
            <a:r>
              <a:rPr lang="en-US" sz="1400" dirty="0" smtClean="0"/>
              <a:t>.</a:t>
            </a:r>
          </a:p>
          <a:p>
            <a:pPr lvl="1"/>
            <a:r>
              <a:rPr lang="en-US" sz="1400" dirty="0"/>
              <a:t>The </a:t>
            </a:r>
            <a:r>
              <a:rPr lang="en-US" sz="1400" b="1" dirty="0"/>
              <a:t>toll revenue sharing agreement</a:t>
            </a:r>
            <a:r>
              <a:rPr lang="en-US" sz="1400" dirty="0"/>
              <a:t> between Mexico and the U.S. has been agreed to and 90% of the right-of-way has been acquired. </a:t>
            </a:r>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September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4185647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Arial" panose="020B0604020202020204" pitchFamily="34" charset="0"/>
                <a:cs typeface="Arial" panose="020B0604020202020204" pitchFamily="34" charset="0"/>
                <a:sym typeface="Wingdings" panose="05000000000000000000" pitchFamily="2" charset="2"/>
              </a:rPr>
              <a:t>Anne </a:t>
            </a:r>
            <a:r>
              <a:rPr lang="en-US" sz="2000" b="1" dirty="0" err="1" smtClean="0">
                <a:latin typeface="Arial" panose="020B0604020202020204" pitchFamily="34" charset="0"/>
                <a:cs typeface="Arial" panose="020B0604020202020204" pitchFamily="34" charset="0"/>
                <a:sym typeface="Wingdings" panose="05000000000000000000" pitchFamily="2" charset="2"/>
              </a:rPr>
              <a:t>Maricich</a:t>
            </a:r>
            <a:r>
              <a:rPr lang="en-US" sz="2000" b="1" dirty="0" smtClean="0">
                <a:latin typeface="Arial" panose="020B0604020202020204" pitchFamily="34" charset="0"/>
                <a:cs typeface="Arial" panose="020B0604020202020204" pitchFamily="34" charset="0"/>
                <a:sym typeface="Wingdings" panose="05000000000000000000" pitchFamily="2" charset="2"/>
              </a:rPr>
              <a:t>, Acting Director of Field Operations, San Diego Sector for CBP, and </a:t>
            </a:r>
            <a:r>
              <a:rPr lang="en-US" sz="2000" b="1" dirty="0" err="1" smtClean="0">
                <a:latin typeface="Arial" panose="020B0604020202020204" pitchFamily="34" charset="0"/>
                <a:cs typeface="Arial" panose="020B0604020202020204" pitchFamily="34" charset="0"/>
                <a:sym typeface="Wingdings" panose="05000000000000000000" pitchFamily="2" charset="2"/>
              </a:rPr>
              <a:t>Mariza</a:t>
            </a:r>
            <a:r>
              <a:rPr lang="en-US" sz="2000" b="1" dirty="0" smtClean="0">
                <a:latin typeface="Arial" panose="020B0604020202020204" pitchFamily="34" charset="0"/>
                <a:cs typeface="Arial" panose="020B0604020202020204" pitchFamily="34" charset="0"/>
                <a:sym typeface="Wingdings" panose="05000000000000000000" pitchFamily="2" charset="2"/>
              </a:rPr>
              <a:t> Marin, incoming San </a:t>
            </a:r>
            <a:r>
              <a:rPr lang="en-US" sz="2000" b="1" dirty="0" err="1" smtClean="0">
                <a:latin typeface="Arial" panose="020B0604020202020204" pitchFamily="34" charset="0"/>
                <a:cs typeface="Arial" panose="020B0604020202020204" pitchFamily="34" charset="0"/>
                <a:sym typeface="Wingdings" panose="05000000000000000000" pitchFamily="2" charset="2"/>
              </a:rPr>
              <a:t>Ysidro</a:t>
            </a:r>
            <a:r>
              <a:rPr lang="en-US" sz="2000" b="1" dirty="0" smtClean="0">
                <a:latin typeface="Arial" panose="020B0604020202020204" pitchFamily="34" charset="0"/>
                <a:cs typeface="Arial" panose="020B0604020202020204" pitchFamily="34" charset="0"/>
                <a:sym typeface="Wingdings" panose="05000000000000000000" pitchFamily="2" charset="2"/>
              </a:rPr>
              <a:t> Port Director:</a:t>
            </a:r>
          </a:p>
          <a:p>
            <a:pPr lvl="1"/>
            <a:r>
              <a:rPr lang="en-US" sz="1400" dirty="0" smtClean="0"/>
              <a:t>The agency </a:t>
            </a:r>
            <a:r>
              <a:rPr lang="en-US" sz="1400" dirty="0"/>
              <a:t>has about 80% of the staff they need at regional ports </a:t>
            </a:r>
            <a:r>
              <a:rPr lang="en-US" sz="1400" dirty="0" smtClean="0"/>
              <a:t>today.</a:t>
            </a:r>
          </a:p>
          <a:p>
            <a:pPr lvl="1"/>
            <a:r>
              <a:rPr lang="en-US" sz="1400" dirty="0"/>
              <a:t>I</a:t>
            </a:r>
            <a:r>
              <a:rPr lang="en-US" sz="1400" dirty="0" smtClean="0"/>
              <a:t>n </a:t>
            </a:r>
            <a:r>
              <a:rPr lang="en-US" sz="1400" dirty="0"/>
              <a:t>the near future there will be a need to </a:t>
            </a:r>
            <a:r>
              <a:rPr lang="en-US" sz="1400" dirty="0" smtClean="0"/>
              <a:t>bring </a:t>
            </a:r>
            <a:r>
              <a:rPr lang="en-US" sz="1400" dirty="0"/>
              <a:t>innovation for better port </a:t>
            </a:r>
            <a:r>
              <a:rPr lang="en-US" sz="1400" dirty="0" smtClean="0"/>
              <a:t>management. </a:t>
            </a:r>
            <a:r>
              <a:rPr lang="en-US" sz="1400" dirty="0"/>
              <a:t>P</a:t>
            </a:r>
            <a:r>
              <a:rPr lang="en-US" sz="1400" dirty="0" smtClean="0"/>
              <a:t>rivate </a:t>
            </a:r>
            <a:r>
              <a:rPr lang="en-US" sz="1400" dirty="0"/>
              <a:t>enterprise will likely have a role to play</a:t>
            </a:r>
            <a:r>
              <a:rPr lang="en-US" sz="1400" dirty="0" smtClean="0"/>
              <a:t>.</a:t>
            </a:r>
          </a:p>
          <a:p>
            <a:pPr lvl="1"/>
            <a:r>
              <a:rPr lang="en-US" sz="1400" dirty="0"/>
              <a:t>It was suggested that CBP do away with the </a:t>
            </a:r>
            <a:r>
              <a:rPr lang="en-US" sz="1400" b="1" dirty="0"/>
              <a:t>I-94 permit</a:t>
            </a:r>
            <a:r>
              <a:rPr lang="en-US" sz="1400" dirty="0"/>
              <a:t> to travel beyond the current 25 miles into San Diego County. </a:t>
            </a:r>
            <a:endParaRPr lang="en-US" sz="1400" dirty="0" smtClean="0"/>
          </a:p>
          <a:p>
            <a:pPr lvl="1"/>
            <a:r>
              <a:rPr lang="en-US" sz="1400" dirty="0" err="1" smtClean="0"/>
              <a:t>PedWest</a:t>
            </a:r>
            <a:r>
              <a:rPr lang="en-US" sz="1400" dirty="0" smtClean="0"/>
              <a:t> continues to be used solely to process non-U.S. citizens making asylum claims.</a:t>
            </a:r>
          </a:p>
          <a:p>
            <a:pPr lvl="1"/>
            <a:r>
              <a:rPr lang="en-US" sz="1400" dirty="0" smtClean="0"/>
              <a:t>Negotiations continue between CBP and </a:t>
            </a:r>
            <a:r>
              <a:rPr lang="en-US" sz="1400" dirty="0" err="1" smtClean="0"/>
              <a:t>Catrans</a:t>
            </a:r>
            <a:r>
              <a:rPr lang="en-US" sz="1400" dirty="0" smtClean="0"/>
              <a:t>/SANDAG on staffing for </a:t>
            </a:r>
            <a:r>
              <a:rPr lang="en-US" sz="1400" dirty="0" err="1" smtClean="0"/>
              <a:t>Otay</a:t>
            </a:r>
            <a:r>
              <a:rPr lang="en-US" sz="1400" dirty="0" smtClean="0"/>
              <a:t> Mesa East. </a:t>
            </a:r>
          </a:p>
          <a:p>
            <a:pPr lvl="1"/>
            <a:endParaRPr lang="en-US" sz="1400" dirty="0"/>
          </a:p>
          <a:p>
            <a:r>
              <a:rPr lang="en-US" dirty="0"/>
              <a:t> </a:t>
            </a:r>
          </a:p>
          <a:p>
            <a:pPr lvl="1"/>
            <a:endParaRPr lang="en-US" sz="1400" kern="1200" dirty="0" smtClean="0">
              <a:solidFill>
                <a:prstClr val="black"/>
              </a:solidFill>
              <a:latin typeface="Calibri" panose="020F0502020204030204"/>
            </a:endParaRPr>
          </a:p>
          <a:p>
            <a:pPr lvl="1"/>
            <a:endParaRPr lang="en-US" sz="1400" kern="1200" dirty="0" smtClean="0">
              <a:solidFill>
                <a:prstClr val="black"/>
              </a:solidFill>
              <a:latin typeface="Calibri" panose="020F0502020204030204"/>
            </a:endParaRPr>
          </a:p>
          <a:p>
            <a:pPr lvl="1"/>
            <a:endParaRPr lang="en-US" sz="1400" kern="1200" dirty="0" smtClean="0">
              <a:solidFill>
                <a:prstClr val="black"/>
              </a:solidFill>
              <a:latin typeface="Calibri" panose="020F0502020204030204"/>
            </a:endParaRPr>
          </a:p>
          <a:p>
            <a:pPr lvl="1"/>
            <a:endParaRPr lang="en-US" sz="1400" b="1" dirty="0"/>
          </a:p>
          <a:p>
            <a:pPr lvl="2"/>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September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3488315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err="1" smtClean="0">
                <a:latin typeface="+mn-lt"/>
                <a:cs typeface="Arial" panose="020B0604020202020204" pitchFamily="34" charset="0"/>
              </a:rPr>
              <a:t>Conrado</a:t>
            </a:r>
            <a:r>
              <a:rPr lang="en-US" sz="2000" b="1" dirty="0" smtClean="0">
                <a:latin typeface="+mn-lt"/>
                <a:cs typeface="Arial" panose="020B0604020202020204" pitchFamily="34" charset="0"/>
              </a:rPr>
              <a:t> Ayala, Director of Engineering Transportation Infrastructure, and Jacqueline Reynoso, Director of Programs and Policy</a:t>
            </a:r>
            <a:r>
              <a:rPr lang="en-US" sz="2000" b="1" dirty="0" smtClean="0">
                <a:latin typeface="+mn-lt"/>
                <a:cs typeface="Calibri" panose="020F0502020204030204" pitchFamily="34" charset="0"/>
              </a:rPr>
              <a:t>, </a:t>
            </a:r>
            <a:r>
              <a:rPr lang="en-US" sz="2000" b="1" dirty="0" err="1" smtClean="0">
                <a:latin typeface="+mn-lt"/>
                <a:cs typeface="Calibri" panose="020F0502020204030204" pitchFamily="34" charset="0"/>
              </a:rPr>
              <a:t>Cordona</a:t>
            </a:r>
            <a:r>
              <a:rPr lang="en-US" sz="2000" b="1" dirty="0" smtClean="0">
                <a:latin typeface="+mn-lt"/>
                <a:cs typeface="Calibri" panose="020F0502020204030204" pitchFamily="34" charset="0"/>
              </a:rPr>
              <a:t> Corporation:</a:t>
            </a:r>
            <a:endParaRPr lang="en-US" sz="2000" b="1" dirty="0">
              <a:latin typeface="+mn-lt"/>
              <a:cs typeface="Arial" panose="020B0604020202020204" pitchFamily="34" charset="0"/>
            </a:endParaRPr>
          </a:p>
          <a:p>
            <a:pPr lvl="1"/>
            <a:r>
              <a:rPr lang="en-US" sz="1400" dirty="0"/>
              <a:t>D</a:t>
            </a:r>
            <a:r>
              <a:rPr lang="en-US" sz="1400" dirty="0" smtClean="0"/>
              <a:t>escribed </a:t>
            </a:r>
            <a:r>
              <a:rPr lang="en-US" sz="1400" dirty="0"/>
              <a:t>the San </a:t>
            </a:r>
            <a:r>
              <a:rPr lang="en-US" sz="1400" dirty="0" err="1"/>
              <a:t>Ysidro</a:t>
            </a:r>
            <a:r>
              <a:rPr lang="en-US" sz="1400" dirty="0"/>
              <a:t> trolley concept that could connect Tijuana’s </a:t>
            </a:r>
            <a:r>
              <a:rPr lang="en-US" sz="1400" dirty="0" err="1"/>
              <a:t>Avenida</a:t>
            </a:r>
            <a:r>
              <a:rPr lang="en-US" sz="1400" dirty="0"/>
              <a:t> </a:t>
            </a:r>
            <a:r>
              <a:rPr lang="en-US" sz="1400" dirty="0" err="1"/>
              <a:t>Revolución</a:t>
            </a:r>
            <a:r>
              <a:rPr lang="en-US" sz="1400" dirty="0"/>
              <a:t> to San </a:t>
            </a:r>
            <a:r>
              <a:rPr lang="en-US" sz="1400" dirty="0" err="1"/>
              <a:t>Ysidro</a:t>
            </a:r>
            <a:r>
              <a:rPr lang="en-US" sz="1400" dirty="0"/>
              <a:t>. </a:t>
            </a:r>
            <a:r>
              <a:rPr lang="en-US" sz="1400" dirty="0" smtClean="0"/>
              <a:t>It is a “holistic solution to address transportation challenges and goals”. </a:t>
            </a:r>
          </a:p>
          <a:p>
            <a:pPr lvl="1"/>
            <a:r>
              <a:rPr lang="en-US" sz="1400" dirty="0"/>
              <a:t>The project consists of 3 phases and could take up to 10 years to complete so long as the company is able to manage the Mexican and the U.S. activities and milestones in parallel. </a:t>
            </a:r>
            <a:endParaRPr lang="en-US" sz="1400" dirty="0" smtClean="0"/>
          </a:p>
          <a:p>
            <a:pPr lvl="1"/>
            <a:r>
              <a:rPr lang="en-US" sz="1400" dirty="0" smtClean="0"/>
              <a:t>Phase one is a lane optimization and Intelligent Transportation System at the SY POE. Phase 2 is a pre-clearance light rail train (LRT) station in Tijuana and connection to the SY POE trolley station. Phase 3 is a multimodal station next to the SY POE.</a:t>
            </a:r>
          </a:p>
          <a:p>
            <a:pPr lvl="1"/>
            <a:r>
              <a:rPr lang="en-US" sz="1400" dirty="0"/>
              <a:t>T</a:t>
            </a:r>
            <a:r>
              <a:rPr lang="en-US" sz="1400" dirty="0" smtClean="0"/>
              <a:t>his </a:t>
            </a:r>
            <a:r>
              <a:rPr lang="en-US" sz="1400" dirty="0"/>
              <a:t>project would mark a before-and-after for international public-private partnerships. </a:t>
            </a:r>
            <a:r>
              <a:rPr lang="en-US" sz="1400" dirty="0" smtClean="0"/>
              <a:t>It has a price tag of $463 million.</a:t>
            </a:r>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September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500086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mn-lt"/>
                <a:cs typeface="Arial" panose="020B0604020202020204" pitchFamily="34" charset="0"/>
              </a:rPr>
              <a:t>Zach DeFazio, Smart Border Coalition Summer Intern:</a:t>
            </a:r>
            <a:endParaRPr lang="en-US" sz="2000" b="1" dirty="0">
              <a:latin typeface="+mn-lt"/>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Researched an Express Pedestrian Crossing at the San </a:t>
            </a:r>
            <a:r>
              <a:rPr lang="en-US" sz="1400" dirty="0" err="1" smtClean="0">
                <a:latin typeface="Arial" panose="020B0604020202020204" pitchFamily="34" charset="0"/>
                <a:cs typeface="Arial" panose="020B0604020202020204" pitchFamily="34" charset="0"/>
              </a:rPr>
              <a:t>Yisdro</a:t>
            </a:r>
            <a:r>
              <a:rPr lang="en-US" sz="1400" dirty="0" smtClean="0">
                <a:latin typeface="Arial" panose="020B0604020202020204" pitchFamily="34" charset="0"/>
                <a:cs typeface="Arial" panose="020B0604020202020204" pitchFamily="34" charset="0"/>
              </a:rPr>
              <a:t> Port of Entry.</a:t>
            </a:r>
          </a:p>
          <a:p>
            <a:pPr lvl="1"/>
            <a:r>
              <a:rPr lang="en-US" sz="1400" dirty="0">
                <a:latin typeface="Arial" panose="020B0604020202020204" pitchFamily="34" charset="0"/>
                <a:cs typeface="Arial" panose="020B0604020202020204" pitchFamily="34" charset="0"/>
              </a:rPr>
              <a:t>Parcel located just east of the current port, on land owned by the State of Baja California</a:t>
            </a:r>
            <a:r>
              <a:rPr lang="en-US" sz="1400" dirty="0" smtClean="0">
                <a:latin typeface="Arial" panose="020B0604020202020204" pitchFamily="34" charset="0"/>
                <a:cs typeface="Arial" panose="020B0604020202020204" pitchFamily="34" charset="0"/>
              </a:rPr>
              <a:t>.</a:t>
            </a:r>
          </a:p>
          <a:p>
            <a:pPr lvl="1"/>
            <a:r>
              <a:rPr lang="en-US" sz="1400" dirty="0" smtClean="0">
                <a:latin typeface="Arial" panose="020B0604020202020204" pitchFamily="34" charset="0"/>
                <a:cs typeface="Arial" panose="020B0604020202020204" pitchFamily="34" charset="0"/>
              </a:rPr>
              <a:t>Potential to redirect 12,000 pedestrians daily from the 20,000 who walk across at the SY POE every day. Pedestrians would pay a dynamic toll.</a:t>
            </a:r>
          </a:p>
          <a:p>
            <a:pPr lvl="1"/>
            <a:r>
              <a:rPr lang="en-US" sz="1400" dirty="0" smtClean="0">
                <a:latin typeface="Arial" panose="020B0604020202020204" pitchFamily="34" charset="0"/>
                <a:cs typeface="Arial" panose="020B0604020202020204" pitchFamily="34" charset="0"/>
              </a:rPr>
              <a:t>Travel would be through a walkway and a “smart pathway” with biometric sensors, modeled after the Dubai International Airport. There would be trip registration kiosks. There could also be a reservation and preliminary </a:t>
            </a:r>
            <a:r>
              <a:rPr lang="en-US" sz="1400" dirty="0">
                <a:latin typeface="Arial" panose="020B0604020202020204" pitchFamily="34" charset="0"/>
                <a:cs typeface="Arial" panose="020B0604020202020204" pitchFamily="34" charset="0"/>
              </a:rPr>
              <a:t>verification </a:t>
            </a:r>
            <a:r>
              <a:rPr lang="en-US" sz="1400" dirty="0" smtClean="0">
                <a:latin typeface="Arial" panose="020B0604020202020204" pitchFamily="34" charset="0"/>
                <a:cs typeface="Arial" panose="020B0604020202020204" pitchFamily="34" charset="0"/>
              </a:rPr>
              <a:t>system using the CBP One application. </a:t>
            </a:r>
          </a:p>
          <a:p>
            <a:pPr lvl="1"/>
            <a:r>
              <a:rPr lang="en-US" sz="1400" dirty="0" smtClean="0">
                <a:latin typeface="Arial" panose="020B0604020202020204" pitchFamily="34" charset="0"/>
                <a:cs typeface="Arial" panose="020B0604020202020204" pitchFamily="34" charset="0"/>
              </a:rPr>
              <a:t>The model could be privately funded, much as CBX.</a:t>
            </a:r>
            <a:endParaRPr lang="en-US" sz="1400"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September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1334722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5954326"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850720"/>
            <a:ext cx="8581775" cy="517812"/>
          </a:xfrm>
        </p:spPr>
        <p:txBody>
          <a:bodyPr/>
          <a:lstStyle/>
          <a:p>
            <a:r>
              <a:rPr lang="en-US" dirty="0"/>
              <a:t>Social </a:t>
            </a:r>
            <a:r>
              <a:rPr lang="en-US" dirty="0" smtClean="0"/>
              <a:t>Media</a:t>
            </a:r>
            <a:endParaRPr lang="en-US" dirty="0"/>
          </a:p>
          <a:p>
            <a:endParaRPr lang="en-US" sz="1600" dirty="0"/>
          </a:p>
          <a:p>
            <a:endParaRPr lang="en-US" dirty="0"/>
          </a:p>
        </p:txBody>
      </p:sp>
      <p:sp>
        <p:nvSpPr>
          <p:cNvPr id="6" name="Text Placeholder 4"/>
          <p:cNvSpPr>
            <a:spLocks noGrp="1"/>
          </p:cNvSpPr>
          <p:nvPr>
            <p:ph type="body" idx="13"/>
          </p:nvPr>
        </p:nvSpPr>
        <p:spPr>
          <a:xfrm>
            <a:off x="1114425" y="1368532"/>
            <a:ext cx="5028425" cy="3309346"/>
          </a:xfrm>
        </p:spPr>
        <p:txBody>
          <a:bodyPr/>
          <a:lstStyle/>
          <a:p>
            <a:r>
              <a:rPr lang="en-US" sz="1600" dirty="0" smtClean="0"/>
              <a:t>@</a:t>
            </a:r>
            <a:r>
              <a:rPr lang="en-US" sz="1600" dirty="0" err="1"/>
              <a:t>smartbordercali</a:t>
            </a:r>
            <a:endParaRPr lang="en-US" sz="1600" dirty="0"/>
          </a:p>
          <a:p>
            <a:endParaRPr lang="en-US" sz="1200" dirty="0"/>
          </a:p>
          <a:p>
            <a:endParaRPr lang="en-US" sz="1200" dirty="0"/>
          </a:p>
          <a:p>
            <a:endParaRPr lang="en-US" sz="1200" dirty="0"/>
          </a:p>
          <a:p>
            <a:r>
              <a:rPr lang="en-US" sz="1600" dirty="0" err="1"/>
              <a:t>Smartbordercoalition</a:t>
            </a:r>
            <a:endParaRPr lang="en-US" sz="1600" dirty="0"/>
          </a:p>
          <a:p>
            <a:endParaRPr lang="en-US" sz="1200" dirty="0"/>
          </a:p>
          <a:p>
            <a:endParaRPr lang="en-US" sz="1200" dirty="0"/>
          </a:p>
          <a:p>
            <a:endParaRPr lang="en-US" sz="1200" dirty="0"/>
          </a:p>
          <a:p>
            <a:r>
              <a:rPr lang="en-US" sz="1600" dirty="0" err="1" smtClean="0"/>
              <a:t>Smartbordercali</a:t>
            </a:r>
            <a:endParaRPr lang="en-US" sz="1600" dirty="0" smtClean="0"/>
          </a:p>
          <a:p>
            <a:endParaRPr lang="en-US" sz="1200" dirty="0"/>
          </a:p>
          <a:p>
            <a:endParaRPr lang="en-US" sz="1200" dirty="0" smtClean="0"/>
          </a:p>
          <a:p>
            <a:endParaRPr lang="en-US" sz="1200" dirty="0"/>
          </a:p>
          <a:p>
            <a:r>
              <a:rPr lang="en-US" sz="1600" u="sng" dirty="0" err="1" smtClean="0"/>
              <a:t>smartbordercali</a:t>
            </a:r>
            <a:r>
              <a:rPr lang="en-US" sz="1600" u="sng" dirty="0" smtClean="0"/>
              <a:t>    </a:t>
            </a:r>
            <a:r>
              <a:rPr lang="en-US" sz="1200" u="sng" dirty="0" smtClean="0"/>
              <a:t> </a:t>
            </a:r>
            <a:endParaRPr lang="en-US" sz="1200" u="sng" dirty="0"/>
          </a:p>
        </p:txBody>
      </p:sp>
      <p:pic>
        <p:nvPicPr>
          <p:cNvPr id="7"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9441" y="1318342"/>
            <a:ext cx="816083" cy="6637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t1.gstatic.com/images?q=tbn:ANd9GcTUHFAdTFQF_-vEhZgtGE7EtXWbvXMPWbIWTY-f0uwg4jXep6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9993" y="2257121"/>
            <a:ext cx="1279588" cy="4440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Image result for instagram"/>
          <p:cNvPicPr/>
          <p:nvPr/>
        </p:nvPicPr>
        <p:blipFill>
          <a:blip r:embed="rId4">
            <a:extLst>
              <a:ext uri="{28A0092B-C50C-407E-A947-70E740481C1C}">
                <a14:useLocalDpi xmlns:a14="http://schemas.microsoft.com/office/drawing/2010/main" val="0"/>
              </a:ext>
            </a:extLst>
          </a:blip>
          <a:srcRect/>
          <a:stretch>
            <a:fillRect/>
          </a:stretch>
        </p:blipFill>
        <p:spPr bwMode="auto">
          <a:xfrm>
            <a:off x="3527657" y="2844656"/>
            <a:ext cx="1653641" cy="912500"/>
          </a:xfrm>
          <a:prstGeom prst="rect">
            <a:avLst/>
          </a:prstGeom>
          <a:noFill/>
          <a:ln>
            <a:noFill/>
          </a:ln>
        </p:spPr>
      </p:pic>
      <p:pic>
        <p:nvPicPr>
          <p:cNvPr id="10" name="Picture 9" descr="LinkedIn acusado de enfriar el acceso a la información en línea – Naked  Security"/>
          <p:cNvPicPr/>
          <p:nvPr/>
        </p:nvPicPr>
        <p:blipFill>
          <a:blip r:embed="rId5">
            <a:extLst>
              <a:ext uri="{28A0092B-C50C-407E-A947-70E740481C1C}">
                <a14:useLocalDpi xmlns:a14="http://schemas.microsoft.com/office/drawing/2010/main" val="0"/>
              </a:ext>
            </a:extLst>
          </a:blip>
          <a:srcRect/>
          <a:stretch>
            <a:fillRect/>
          </a:stretch>
        </p:blipFill>
        <p:spPr bwMode="auto">
          <a:xfrm>
            <a:off x="3370923" y="3748246"/>
            <a:ext cx="1810375" cy="998470"/>
          </a:xfrm>
          <a:prstGeom prst="rect">
            <a:avLst/>
          </a:prstGeom>
          <a:noFill/>
          <a:ln>
            <a:noFill/>
          </a:ln>
        </p:spPr>
      </p:pic>
    </p:spTree>
    <p:extLst>
      <p:ext uri="{BB962C8B-B14F-4D97-AF65-F5344CB8AC3E}">
        <p14:creationId xmlns:p14="http://schemas.microsoft.com/office/powerpoint/2010/main" val="4041646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6489114"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endParaRPr lang="en-US" sz="1600" dirty="0"/>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265499" y="4512685"/>
            <a:ext cx="8582025" cy="2506662"/>
          </a:xfrm>
        </p:spPr>
        <p:txBody>
          <a:bodyPr/>
          <a:lstStyle/>
          <a:p>
            <a:pPr marL="609600" lvl="1" indent="0">
              <a:buNone/>
            </a:pPr>
            <a:endParaRPr lang="en-US" sz="1400" b="1" dirty="0"/>
          </a:p>
          <a:p>
            <a:endParaRPr lang="en-US" sz="1000" dirty="0"/>
          </a:p>
          <a:p>
            <a:endParaRPr lang="en-US" sz="1200" dirty="0"/>
          </a:p>
        </p:txBody>
      </p:sp>
      <p:sp>
        <p:nvSpPr>
          <p:cNvPr id="6" name="Subtitle 2"/>
          <p:cNvSpPr txBox="1">
            <a:spLocks/>
          </p:cNvSpPr>
          <p:nvPr/>
        </p:nvSpPr>
        <p:spPr>
          <a:xfrm>
            <a:off x="265499" y="771151"/>
            <a:ext cx="8581775" cy="517812"/>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100"/>
              <a:buFont typeface="Arial"/>
              <a:buNone/>
              <a:defRPr sz="1800" b="1" i="0" u="none" strike="noStrike" cap="none">
                <a:solidFill>
                  <a:srgbClr val="243058"/>
                </a:solidFill>
                <a:latin typeface="Arial"/>
                <a:ea typeface="Arial"/>
                <a:cs typeface="Arial"/>
                <a:sym typeface="Arial"/>
              </a:defRPr>
            </a:lvl1pPr>
            <a:lvl2pPr marR="0" lvl="1"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9pPr>
          </a:lstStyle>
          <a:p>
            <a:pPr algn="ctr"/>
            <a:endParaRPr lang="en-US" b="0" dirty="0"/>
          </a:p>
          <a:p>
            <a:pPr algn="ctr"/>
            <a:endParaRPr lang="en-US" b="0" dirty="0" smtClean="0"/>
          </a:p>
          <a:p>
            <a:pPr algn="ctr"/>
            <a:r>
              <a:rPr lang="en-US" sz="2000" dirty="0" smtClean="0"/>
              <a:t>2023 Meetings:</a:t>
            </a:r>
          </a:p>
          <a:p>
            <a:pPr algn="ctr"/>
            <a:endParaRPr lang="en-US" sz="2000" b="0" dirty="0"/>
          </a:p>
          <a:p>
            <a:pPr algn="ctr"/>
            <a:r>
              <a:rPr lang="en-US" b="0" dirty="0" smtClean="0"/>
              <a:t>Thursday</a:t>
            </a:r>
            <a:r>
              <a:rPr lang="en-US" b="0" dirty="0"/>
              <a:t>, January 12, San Diego</a:t>
            </a:r>
          </a:p>
          <a:p>
            <a:pPr algn="ctr"/>
            <a:r>
              <a:rPr lang="en-US" b="0" dirty="0"/>
              <a:t>Thursday, March 2, Tijuana</a:t>
            </a:r>
          </a:p>
          <a:p>
            <a:pPr algn="ctr"/>
            <a:r>
              <a:rPr lang="en-US" b="0" dirty="0"/>
              <a:t>Thursday, May 4, San Diego</a:t>
            </a:r>
          </a:p>
          <a:p>
            <a:pPr algn="ctr"/>
            <a:r>
              <a:rPr lang="en-US" b="0" dirty="0"/>
              <a:t>Thursday, July 6, Tijuana</a:t>
            </a:r>
          </a:p>
          <a:p>
            <a:pPr algn="ctr"/>
            <a:r>
              <a:rPr lang="en-US" b="0" dirty="0"/>
              <a:t>Thursday, September 7, San Diego</a:t>
            </a:r>
          </a:p>
          <a:p>
            <a:pPr algn="ctr"/>
            <a:r>
              <a:rPr lang="en-US" b="0" dirty="0"/>
              <a:t>Thursday, November 2, Tijuana</a:t>
            </a:r>
          </a:p>
          <a:p>
            <a:pPr algn="ctr"/>
            <a:endParaRPr lang="en-US" sz="2000" b="0" dirty="0" smtClean="0"/>
          </a:p>
          <a:p>
            <a:pPr algn="ctr"/>
            <a:endParaRPr lang="en-US" dirty="0" smtClean="0"/>
          </a:p>
          <a:p>
            <a:pPr algn="ctr"/>
            <a:endParaRPr lang="en-US" dirty="0"/>
          </a:p>
          <a:p>
            <a:pPr algn="ctr"/>
            <a:endParaRPr lang="en-US" dirty="0" smtClean="0"/>
          </a:p>
          <a:p>
            <a:pPr algn="ctr"/>
            <a:endParaRPr lang="en-US" sz="2000" dirty="0"/>
          </a:p>
          <a:p>
            <a:pPr algn="ctr"/>
            <a:endParaRPr lang="en-US" dirty="0"/>
          </a:p>
          <a:p>
            <a:pPr algn="ctr"/>
            <a:endParaRPr lang="en-US" dirty="0"/>
          </a:p>
          <a:p>
            <a:pPr algn="ctr"/>
            <a:r>
              <a:rPr lang="en-US" dirty="0"/>
              <a:t> </a:t>
            </a:r>
          </a:p>
          <a:p>
            <a:pPr algn="ctr"/>
            <a:endParaRPr lang="en-US" dirty="0"/>
          </a:p>
          <a:p>
            <a:pPr algn="ctr"/>
            <a:endParaRPr lang="en-US" dirty="0"/>
          </a:p>
          <a:p>
            <a:pPr algn="ctr"/>
            <a:endParaRPr lang="en-US" dirty="0"/>
          </a:p>
          <a:p>
            <a:pPr algn="ctr"/>
            <a:endParaRPr lang="en-US" dirty="0"/>
          </a:p>
        </p:txBody>
      </p:sp>
      <p:sp>
        <p:nvSpPr>
          <p:cNvPr id="7" name="Text Placeholder 3"/>
          <p:cNvSpPr txBox="1">
            <a:spLocks/>
          </p:cNvSpPr>
          <p:nvPr/>
        </p:nvSpPr>
        <p:spPr>
          <a:xfrm>
            <a:off x="1279690" y="4053019"/>
            <a:ext cx="8581775" cy="810393"/>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L="139700" marR="0" lvl="0" indent="0" algn="l" rtl="0">
              <a:lnSpc>
                <a:spcPct val="100000"/>
              </a:lnSpc>
              <a:spcBef>
                <a:spcPts val="0"/>
              </a:spcBef>
              <a:spcAft>
                <a:spcPts val="0"/>
              </a:spcAft>
              <a:buClr>
                <a:srgbClr val="000000"/>
              </a:buClr>
              <a:buSzPts val="1400"/>
              <a:buFontTx/>
              <a:buNone/>
              <a:defRPr sz="1050" b="0" i="0" u="none" strike="noStrike" cap="none">
                <a:solidFill>
                  <a:srgbClr val="AF1935"/>
                </a:solidFill>
                <a:latin typeface="Arial"/>
                <a:ea typeface="Arial"/>
                <a:cs typeface="Arial"/>
                <a:sym typeface="Arial"/>
              </a:defRPr>
            </a:lvl1pPr>
            <a:lvl2pPr marL="914400" marR="0" lvl="1"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2pPr>
            <a:lvl3pPr marL="1371600" marR="0" lvl="2"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3pPr>
            <a:lvl4pPr marL="1828800" marR="0" lvl="3"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4pPr>
            <a:lvl5pPr marL="2286000" marR="0" lvl="4"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5pPr>
            <a:lvl6pPr marL="2743200" marR="0" lvl="5"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6pPr>
            <a:lvl7pPr marL="3200400" marR="0" lvl="6"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7pPr>
            <a:lvl8pPr marL="3657600" marR="0" lvl="7"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8pPr>
            <a:lvl9pPr marL="4114800" marR="0" lvl="8" indent="-304800" algn="l" rtl="0">
              <a:lnSpc>
                <a:spcPct val="100000"/>
              </a:lnSpc>
              <a:spcBef>
                <a:spcPts val="1600"/>
              </a:spcBef>
              <a:spcAft>
                <a:spcPts val="1600"/>
              </a:spcAft>
              <a:buClr>
                <a:srgbClr val="000000"/>
              </a:buClr>
              <a:buSzPts val="1200"/>
              <a:buFont typeface="Arial"/>
              <a:buChar char="■"/>
              <a:defRPr sz="1200" b="0" i="0" u="none" strike="noStrike" cap="none">
                <a:solidFill>
                  <a:srgbClr val="000000"/>
                </a:solidFill>
                <a:latin typeface="Arial"/>
                <a:ea typeface="Arial"/>
                <a:cs typeface="Arial"/>
                <a:sym typeface="Arial"/>
              </a:defRPr>
            </a:lvl9pPr>
          </a:lstStyle>
          <a:p>
            <a:r>
              <a:rPr lang="en-US" sz="3600" dirty="0"/>
              <a:t>               </a:t>
            </a:r>
            <a:r>
              <a:rPr lang="en-US" sz="2800" dirty="0"/>
              <a:t>THANK YOU</a:t>
            </a:r>
            <a:endParaRPr lang="en-US" sz="3600" dirty="0"/>
          </a:p>
        </p:txBody>
      </p:sp>
    </p:spTree>
    <p:extLst>
      <p:ext uri="{BB962C8B-B14F-4D97-AF65-F5344CB8AC3E}">
        <p14:creationId xmlns:p14="http://schemas.microsoft.com/office/powerpoint/2010/main" val="376484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8" y="272973"/>
            <a:ext cx="5520939"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r>
              <a:rPr lang="en-US" sz="2000" dirty="0">
                <a:solidFill>
                  <a:schemeClr val="tx1"/>
                </a:solidFill>
              </a:rPr>
              <a:t>Agenda</a:t>
            </a:r>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561975" y="1352244"/>
            <a:ext cx="8582025" cy="2506662"/>
          </a:xfrm>
        </p:spPr>
        <p:txBody>
          <a:bodyPr/>
          <a:lstStyle/>
          <a:p>
            <a:pPr lvl="1"/>
            <a:r>
              <a:rPr lang="en-US" sz="1800" dirty="0" smtClean="0"/>
              <a:t>Export Corridor Issue</a:t>
            </a:r>
          </a:p>
          <a:p>
            <a:pPr lvl="1"/>
            <a:r>
              <a:rPr lang="en-US" sz="1800" dirty="0" err="1" smtClean="0"/>
              <a:t>Electromobility</a:t>
            </a:r>
            <a:r>
              <a:rPr lang="en-US" sz="1800" dirty="0" smtClean="0"/>
              <a:t> for cargo at the border</a:t>
            </a:r>
          </a:p>
          <a:p>
            <a:pPr lvl="1"/>
            <a:r>
              <a:rPr lang="en-US" sz="1800" dirty="0" smtClean="0"/>
              <a:t>I-94 permit exemption</a:t>
            </a:r>
          </a:p>
          <a:p>
            <a:pPr lvl="1"/>
            <a:r>
              <a:rPr lang="en-US" sz="1800" dirty="0" smtClean="0"/>
              <a:t>SENTRI appointment streamlining</a:t>
            </a:r>
          </a:p>
          <a:p>
            <a:pPr lvl="1"/>
            <a:r>
              <a:rPr lang="en-US" sz="1800" dirty="0" smtClean="0">
                <a:latin typeface="+mj-lt"/>
              </a:rPr>
              <a:t>September Meeting Highlights</a:t>
            </a:r>
          </a:p>
          <a:p>
            <a:pPr lvl="1"/>
            <a:endParaRPr lang="en-US" sz="1800" dirty="0" smtClean="0"/>
          </a:p>
          <a:p>
            <a:pPr lvl="1"/>
            <a:endParaRPr lang="en-US" sz="1600" b="1" dirty="0" smtClean="0"/>
          </a:p>
          <a:p>
            <a:pPr lvl="1"/>
            <a:endParaRPr lang="en-US" sz="1600" b="1" dirty="0" smtClean="0">
              <a:solidFill>
                <a:schemeClr val="tx1"/>
              </a:solidFill>
            </a:endParaRPr>
          </a:p>
          <a:p>
            <a:pPr lvl="1"/>
            <a:endParaRPr lang="en-US" sz="1600" b="1" dirty="0" smtClean="0">
              <a:solidFill>
                <a:schemeClr val="tx1"/>
              </a:solidFill>
            </a:endParaRPr>
          </a:p>
          <a:p>
            <a:pPr lvl="1"/>
            <a:endParaRPr lang="en-US" sz="1600" b="1" dirty="0" smtClean="0">
              <a:solidFill>
                <a:schemeClr val="bg1">
                  <a:lumMod val="65000"/>
                </a:schemeClr>
              </a:solidFill>
            </a:endParaRPr>
          </a:p>
          <a:p>
            <a:pPr lvl="1"/>
            <a:endParaRPr lang="en-US" sz="1400" b="1" dirty="0"/>
          </a:p>
          <a:p>
            <a:pPr lvl="1"/>
            <a:endParaRPr lang="en-US" sz="1400" b="1" dirty="0"/>
          </a:p>
          <a:p>
            <a:endParaRPr lang="en-US" sz="1000" dirty="0"/>
          </a:p>
          <a:p>
            <a:endParaRPr lang="en-US" sz="1200" dirty="0"/>
          </a:p>
        </p:txBody>
      </p:sp>
    </p:spTree>
    <p:extLst>
      <p:ext uri="{BB962C8B-B14F-4D97-AF65-F5344CB8AC3E}">
        <p14:creationId xmlns:p14="http://schemas.microsoft.com/office/powerpoint/2010/main" val="1778756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Export Corridor Issue</a:t>
            </a:r>
            <a:endParaRPr lang="en-US" sz="2000" dirty="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08047"/>
            <a:ext cx="8582025" cy="2506662"/>
          </a:xfrm>
        </p:spPr>
        <p:txBody>
          <a:bodyPr/>
          <a:lstStyle/>
          <a:p>
            <a:pPr lvl="1"/>
            <a:r>
              <a:rPr lang="es-MX" sz="1600" dirty="0" err="1" smtClean="0"/>
              <a:t>There</a:t>
            </a:r>
            <a:r>
              <a:rPr lang="es-MX" sz="1600" dirty="0" smtClean="0"/>
              <a:t> </a:t>
            </a:r>
            <a:r>
              <a:rPr lang="es-MX" sz="1600" dirty="0" err="1" smtClean="0"/>
              <a:t>is</a:t>
            </a:r>
            <a:r>
              <a:rPr lang="es-MX" sz="1600" dirty="0"/>
              <a:t> </a:t>
            </a:r>
            <a:r>
              <a:rPr lang="es-MX" sz="1600" dirty="0" smtClean="0"/>
              <a:t>no </a:t>
            </a:r>
            <a:r>
              <a:rPr lang="es-MX" sz="1600" dirty="0" err="1" smtClean="0"/>
              <a:t>responisble</a:t>
            </a:r>
            <a:r>
              <a:rPr lang="es-MX" sz="1600" dirty="0"/>
              <a:t> </a:t>
            </a:r>
            <a:r>
              <a:rPr lang="es-MX" sz="1600" dirty="0" err="1" smtClean="0"/>
              <a:t>party</a:t>
            </a:r>
            <a:r>
              <a:rPr lang="es-MX" sz="1600" dirty="0" smtClean="0"/>
              <a:t> </a:t>
            </a:r>
            <a:r>
              <a:rPr lang="es-MX" sz="1600" dirty="0" err="1" smtClean="0"/>
              <a:t>for</a:t>
            </a:r>
            <a:r>
              <a:rPr lang="es-MX" sz="1600" dirty="0" smtClean="0"/>
              <a:t> </a:t>
            </a:r>
            <a:r>
              <a:rPr lang="es-MX" sz="1600" dirty="0" err="1" smtClean="0"/>
              <a:t>the</a:t>
            </a:r>
            <a:r>
              <a:rPr lang="es-MX" sz="1600" dirty="0" smtClean="0"/>
              <a:t> </a:t>
            </a:r>
            <a:r>
              <a:rPr lang="es-MX" sz="1600" dirty="0" err="1" smtClean="0"/>
              <a:t>management</a:t>
            </a:r>
            <a:r>
              <a:rPr lang="es-MX" sz="1600" dirty="0" smtClean="0"/>
              <a:t> of </a:t>
            </a:r>
            <a:r>
              <a:rPr lang="es-MX" sz="1600" dirty="0" err="1" smtClean="0"/>
              <a:t>the</a:t>
            </a:r>
            <a:r>
              <a:rPr lang="es-MX" sz="1600" dirty="0" smtClean="0"/>
              <a:t> </a:t>
            </a:r>
            <a:r>
              <a:rPr lang="es-MX" sz="1600" dirty="0" err="1" smtClean="0"/>
              <a:t>Export</a:t>
            </a:r>
            <a:r>
              <a:rPr lang="es-MX" sz="1600" dirty="0" smtClean="0"/>
              <a:t> </a:t>
            </a:r>
            <a:r>
              <a:rPr lang="es-MX" sz="1600" dirty="0" err="1" smtClean="0"/>
              <a:t>Corridor</a:t>
            </a:r>
            <a:r>
              <a:rPr lang="es-MX" sz="1600" dirty="0" smtClean="0"/>
              <a:t> in </a:t>
            </a:r>
            <a:r>
              <a:rPr lang="es-MX" sz="1600" dirty="0" err="1" smtClean="0"/>
              <a:t>Otay</a:t>
            </a:r>
            <a:r>
              <a:rPr lang="es-MX" sz="1600" dirty="0" smtClean="0"/>
              <a:t>, </a:t>
            </a:r>
            <a:r>
              <a:rPr lang="es-MX" sz="1600" dirty="0" err="1" smtClean="0"/>
              <a:t>on</a:t>
            </a:r>
            <a:r>
              <a:rPr lang="es-MX" sz="1600" dirty="0" smtClean="0"/>
              <a:t> </a:t>
            </a:r>
            <a:r>
              <a:rPr lang="es-MX" sz="1600" dirty="0" err="1" smtClean="0"/>
              <a:t>the</a:t>
            </a:r>
            <a:r>
              <a:rPr lang="es-MX" sz="1600" dirty="0" smtClean="0"/>
              <a:t> </a:t>
            </a:r>
            <a:r>
              <a:rPr lang="es-MX" sz="1600" dirty="0" err="1" smtClean="0"/>
              <a:t>Mexican</a:t>
            </a:r>
            <a:r>
              <a:rPr lang="es-MX" sz="1600" dirty="0" smtClean="0"/>
              <a:t> </a:t>
            </a:r>
            <a:r>
              <a:rPr lang="es-MX" sz="1600" dirty="0" err="1" smtClean="0"/>
              <a:t>side</a:t>
            </a:r>
            <a:r>
              <a:rPr lang="es-MX" sz="1600" dirty="0" smtClean="0"/>
              <a:t> of </a:t>
            </a:r>
            <a:r>
              <a:rPr lang="es-MX" sz="1600" dirty="0" err="1" smtClean="0"/>
              <a:t>the</a:t>
            </a:r>
            <a:r>
              <a:rPr lang="es-MX" sz="1600" dirty="0" smtClean="0"/>
              <a:t> </a:t>
            </a:r>
            <a:r>
              <a:rPr lang="es-MX" sz="1600" dirty="0" err="1" smtClean="0"/>
              <a:t>border</a:t>
            </a:r>
            <a:r>
              <a:rPr lang="es-MX" sz="1600" dirty="0" smtClean="0"/>
              <a:t>. </a:t>
            </a:r>
            <a:r>
              <a:rPr lang="es-MX" sz="1600" dirty="0" err="1" smtClean="0"/>
              <a:t>The</a:t>
            </a:r>
            <a:r>
              <a:rPr lang="es-MX" sz="1600" dirty="0" smtClean="0"/>
              <a:t> </a:t>
            </a:r>
            <a:r>
              <a:rPr lang="es-MX" sz="1600" dirty="0" err="1" smtClean="0"/>
              <a:t>location</a:t>
            </a:r>
            <a:r>
              <a:rPr lang="es-MX" sz="1600" dirty="0" smtClean="0"/>
              <a:t> </a:t>
            </a:r>
            <a:r>
              <a:rPr lang="es-MX" sz="1600" dirty="0" err="1" smtClean="0"/>
              <a:t>is</a:t>
            </a:r>
            <a:r>
              <a:rPr lang="es-MX" sz="1600" dirty="0" smtClean="0"/>
              <a:t> </a:t>
            </a:r>
            <a:r>
              <a:rPr lang="es-MX" sz="1600" dirty="0" err="1" smtClean="0"/>
              <a:t>disorderly</a:t>
            </a:r>
            <a:r>
              <a:rPr lang="es-MX" sz="1600" dirty="0" smtClean="0"/>
              <a:t> and </a:t>
            </a:r>
            <a:r>
              <a:rPr lang="es-MX" sz="1600" dirty="0" err="1" smtClean="0"/>
              <a:t>dangerous</a:t>
            </a:r>
            <a:r>
              <a:rPr lang="es-MX" sz="1600" dirty="0" smtClean="0"/>
              <a:t>.</a:t>
            </a:r>
          </a:p>
          <a:p>
            <a:pPr lvl="1"/>
            <a:r>
              <a:rPr lang="en-US" sz="1600" dirty="0"/>
              <a:t>The objective is to transform the corridor into an efficient and safe place for the cargo that </a:t>
            </a:r>
            <a:r>
              <a:rPr lang="en-US" sz="1600" dirty="0" smtClean="0"/>
              <a:t>goes </a:t>
            </a:r>
            <a:r>
              <a:rPr lang="en-US" sz="1600" dirty="0"/>
              <a:t>into California. The use of clearly segmented lanes, </a:t>
            </a:r>
            <a:r>
              <a:rPr lang="en-US" sz="1600" dirty="0" err="1"/>
              <a:t>geofenicng</a:t>
            </a:r>
            <a:r>
              <a:rPr lang="en-US" sz="1600" dirty="0"/>
              <a:t>, and RFID systems would be appreciated. </a:t>
            </a:r>
            <a:endParaRPr lang="es-MX" sz="1600" dirty="0" smtClean="0"/>
          </a:p>
          <a:p>
            <a:pPr lvl="1"/>
            <a:r>
              <a:rPr lang="es-MX" sz="1600" dirty="0" err="1" smtClean="0"/>
              <a:t>The</a:t>
            </a:r>
            <a:r>
              <a:rPr lang="es-MX" sz="1600" dirty="0" smtClean="0"/>
              <a:t> City of Tijuana </a:t>
            </a:r>
            <a:r>
              <a:rPr lang="es-MX" sz="1600" dirty="0" err="1" smtClean="0"/>
              <a:t>donated</a:t>
            </a:r>
            <a:r>
              <a:rPr lang="es-MX" sz="1600" dirty="0" smtClean="0"/>
              <a:t> </a:t>
            </a:r>
            <a:r>
              <a:rPr lang="es-MX" sz="1600" dirty="0" err="1" smtClean="0"/>
              <a:t>several</a:t>
            </a:r>
            <a:r>
              <a:rPr lang="es-MX" sz="1600" dirty="0" smtClean="0"/>
              <a:t> </a:t>
            </a:r>
            <a:r>
              <a:rPr lang="es-MX" sz="1600" dirty="0" err="1" smtClean="0"/>
              <a:t>tracts</a:t>
            </a:r>
            <a:r>
              <a:rPr lang="es-MX" sz="1600" dirty="0" smtClean="0"/>
              <a:t> of </a:t>
            </a:r>
            <a:r>
              <a:rPr lang="es-MX" sz="1600" dirty="0" err="1" smtClean="0"/>
              <a:t>land</a:t>
            </a:r>
            <a:r>
              <a:rPr lang="es-MX" sz="1600" dirty="0" smtClean="0"/>
              <a:t> </a:t>
            </a:r>
            <a:r>
              <a:rPr lang="es-MX" sz="1600" dirty="0" err="1" smtClean="0"/>
              <a:t>along</a:t>
            </a:r>
            <a:r>
              <a:rPr lang="es-MX" sz="1600" dirty="0" smtClean="0"/>
              <a:t> </a:t>
            </a:r>
            <a:r>
              <a:rPr lang="es-MX" sz="1600" dirty="0" err="1" smtClean="0"/>
              <a:t>the</a:t>
            </a:r>
            <a:r>
              <a:rPr lang="es-MX" sz="1600" dirty="0" smtClean="0"/>
              <a:t> </a:t>
            </a:r>
            <a:r>
              <a:rPr lang="es-MX" sz="1600" dirty="0" err="1" smtClean="0"/>
              <a:t>corridor</a:t>
            </a:r>
            <a:r>
              <a:rPr lang="es-MX" sz="1600" dirty="0" smtClean="0"/>
              <a:t> to INDAABIN in late 2017 in </a:t>
            </a:r>
            <a:r>
              <a:rPr lang="es-MX" sz="1600" dirty="0" err="1" smtClean="0"/>
              <a:t>order</a:t>
            </a:r>
            <a:r>
              <a:rPr lang="es-MX" sz="1600" dirty="0" smtClean="0"/>
              <a:t> </a:t>
            </a:r>
            <a:r>
              <a:rPr lang="es-MX" sz="1600" dirty="0" err="1" smtClean="0"/>
              <a:t>for</a:t>
            </a:r>
            <a:r>
              <a:rPr lang="es-MX" sz="1600" dirty="0" smtClean="0"/>
              <a:t> </a:t>
            </a:r>
            <a:r>
              <a:rPr lang="es-MX" sz="1600" dirty="0" err="1" smtClean="0"/>
              <a:t>it</a:t>
            </a:r>
            <a:r>
              <a:rPr lang="es-MX" sz="1600" dirty="0" smtClean="0"/>
              <a:t> to </a:t>
            </a:r>
            <a:r>
              <a:rPr lang="es-MX" sz="1600" dirty="0" err="1" smtClean="0"/>
              <a:t>assign</a:t>
            </a:r>
            <a:r>
              <a:rPr lang="es-MX" sz="1600" dirty="0"/>
              <a:t> </a:t>
            </a:r>
            <a:r>
              <a:rPr lang="es-MX" sz="1600" dirty="0" err="1" smtClean="0"/>
              <a:t>their</a:t>
            </a:r>
            <a:r>
              <a:rPr lang="es-MX" sz="1600" dirty="0" smtClean="0"/>
              <a:t> </a:t>
            </a:r>
            <a:r>
              <a:rPr lang="es-MX" sz="1600" dirty="0" err="1" smtClean="0"/>
              <a:t>management</a:t>
            </a:r>
            <a:r>
              <a:rPr lang="es-MX" sz="1600" dirty="0" smtClean="0"/>
              <a:t> to SAT. </a:t>
            </a:r>
            <a:r>
              <a:rPr lang="es-MX" sz="1600" dirty="0" err="1" smtClean="0"/>
              <a:t>However</a:t>
            </a:r>
            <a:r>
              <a:rPr lang="es-MX" sz="1600" dirty="0" smtClean="0"/>
              <a:t>, </a:t>
            </a:r>
            <a:r>
              <a:rPr lang="es-MX" sz="1600" dirty="0" err="1" smtClean="0"/>
              <a:t>nothing</a:t>
            </a:r>
            <a:r>
              <a:rPr lang="es-MX" sz="1600" dirty="0" smtClean="0"/>
              <a:t> has </a:t>
            </a:r>
            <a:r>
              <a:rPr lang="es-MX" sz="1600" dirty="0" err="1" smtClean="0"/>
              <a:t>happened</a:t>
            </a:r>
            <a:r>
              <a:rPr lang="es-MX" sz="1600" dirty="0" smtClean="0"/>
              <a:t> </a:t>
            </a:r>
            <a:r>
              <a:rPr lang="es-MX" sz="1600" dirty="0" err="1" smtClean="0"/>
              <a:t>since</a:t>
            </a:r>
            <a:r>
              <a:rPr lang="es-MX" sz="1600" dirty="0" smtClean="0"/>
              <a:t> </a:t>
            </a:r>
            <a:r>
              <a:rPr lang="es-MX" sz="1600" dirty="0" err="1" smtClean="0"/>
              <a:t>then</a:t>
            </a:r>
            <a:r>
              <a:rPr lang="es-MX" sz="1600" dirty="0" smtClean="0"/>
              <a:t>.</a:t>
            </a:r>
          </a:p>
          <a:p>
            <a:pPr lvl="1"/>
            <a:r>
              <a:rPr lang="es-MX" sz="1600" dirty="0" err="1" smtClean="0"/>
              <a:t>We</a:t>
            </a:r>
            <a:r>
              <a:rPr lang="es-MX" sz="1600" dirty="0" smtClean="0"/>
              <a:t> </a:t>
            </a:r>
            <a:r>
              <a:rPr lang="es-MX" sz="1600" dirty="0" err="1" smtClean="0"/>
              <a:t>need</a:t>
            </a:r>
            <a:r>
              <a:rPr lang="es-MX" sz="1600" dirty="0" smtClean="0"/>
              <a:t> </a:t>
            </a:r>
            <a:r>
              <a:rPr lang="es-MX" sz="1600" dirty="0" err="1" smtClean="0"/>
              <a:t>government</a:t>
            </a:r>
            <a:r>
              <a:rPr lang="es-MX" sz="1600" dirty="0" smtClean="0"/>
              <a:t> </a:t>
            </a:r>
            <a:r>
              <a:rPr lang="es-MX" sz="1600" dirty="0" err="1" smtClean="0"/>
              <a:t>entities</a:t>
            </a:r>
            <a:r>
              <a:rPr lang="es-MX" sz="1600" dirty="0" smtClean="0"/>
              <a:t> to </a:t>
            </a:r>
            <a:r>
              <a:rPr lang="es-MX" sz="1600" dirty="0" err="1" smtClean="0"/>
              <a:t>take</a:t>
            </a:r>
            <a:r>
              <a:rPr lang="es-MX" sz="1600" dirty="0" smtClean="0"/>
              <a:t> </a:t>
            </a:r>
            <a:r>
              <a:rPr lang="es-MX" sz="1600" dirty="0" err="1" smtClean="0"/>
              <a:t>responsibiliy</a:t>
            </a:r>
            <a:r>
              <a:rPr lang="es-MX" sz="1600" dirty="0" smtClean="0"/>
              <a:t> </a:t>
            </a:r>
            <a:r>
              <a:rPr lang="es-MX" sz="1600" dirty="0" err="1" smtClean="0"/>
              <a:t>for</a:t>
            </a:r>
            <a:r>
              <a:rPr lang="es-MX" sz="1600" dirty="0" smtClean="0"/>
              <a:t> </a:t>
            </a:r>
            <a:r>
              <a:rPr lang="es-MX" sz="1600" dirty="0" err="1" smtClean="0"/>
              <a:t>the</a:t>
            </a:r>
            <a:r>
              <a:rPr lang="es-MX" sz="1600" dirty="0" smtClean="0"/>
              <a:t> </a:t>
            </a:r>
            <a:r>
              <a:rPr lang="es-MX" sz="1600" dirty="0" err="1" smtClean="0"/>
              <a:t>corridor’s</a:t>
            </a:r>
            <a:r>
              <a:rPr lang="es-MX" sz="1600" dirty="0" smtClean="0"/>
              <a:t> </a:t>
            </a:r>
            <a:r>
              <a:rPr lang="es-MX" sz="1600" dirty="0" err="1" smtClean="0"/>
              <a:t>management</a:t>
            </a:r>
            <a:r>
              <a:rPr lang="es-MX" sz="1600" dirty="0" smtClean="0"/>
              <a:t>. </a:t>
            </a:r>
            <a:r>
              <a:rPr lang="es-MX" sz="1600" dirty="0" err="1" smtClean="0"/>
              <a:t>There</a:t>
            </a:r>
            <a:r>
              <a:rPr lang="es-MX" sz="1600" dirty="0"/>
              <a:t> </a:t>
            </a:r>
            <a:r>
              <a:rPr lang="es-MX" sz="1600" dirty="0" err="1" smtClean="0"/>
              <a:t>is</a:t>
            </a:r>
            <a:r>
              <a:rPr lang="es-MX" sz="1600" dirty="0" smtClean="0"/>
              <a:t> a </a:t>
            </a:r>
            <a:r>
              <a:rPr lang="es-MX" sz="1600" dirty="0" err="1" smtClean="0"/>
              <a:t>desire</a:t>
            </a:r>
            <a:r>
              <a:rPr lang="es-MX" sz="1600" dirty="0" smtClean="0"/>
              <a:t> </a:t>
            </a:r>
            <a:r>
              <a:rPr lang="es-MX" sz="1600" dirty="0" err="1" smtClean="0"/>
              <a:t>from</a:t>
            </a:r>
            <a:r>
              <a:rPr lang="es-MX" sz="1600" dirty="0" smtClean="0"/>
              <a:t> CANACAR and INDEX to </a:t>
            </a:r>
            <a:r>
              <a:rPr lang="es-MX" sz="1600" dirty="0" err="1" smtClean="0"/>
              <a:t>promote</a:t>
            </a:r>
            <a:r>
              <a:rPr lang="es-MX" sz="1600" dirty="0" smtClean="0"/>
              <a:t> a short </a:t>
            </a:r>
            <a:r>
              <a:rPr lang="es-MX" sz="1600" dirty="0" err="1" smtClean="0"/>
              <a:t>term</a:t>
            </a:r>
            <a:r>
              <a:rPr lang="es-MX" sz="1600" dirty="0" smtClean="0"/>
              <a:t> </a:t>
            </a:r>
            <a:r>
              <a:rPr lang="es-MX" sz="1600" dirty="0" err="1" smtClean="0"/>
              <a:t>solution</a:t>
            </a:r>
            <a:r>
              <a:rPr lang="es-MX" sz="1600" dirty="0" smtClean="0"/>
              <a:t>. </a:t>
            </a:r>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18531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err="1"/>
              <a:t>Electromobility</a:t>
            </a:r>
            <a:r>
              <a:rPr lang="en-US" sz="2000" dirty="0"/>
              <a:t> for cargo at the border</a:t>
            </a: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08047"/>
            <a:ext cx="8582025" cy="2506662"/>
          </a:xfrm>
        </p:spPr>
        <p:txBody>
          <a:bodyPr/>
          <a:lstStyle/>
          <a:p>
            <a:pPr lvl="1"/>
            <a:r>
              <a:rPr lang="en-US" sz="1600" dirty="0" err="1"/>
              <a:t>Otay</a:t>
            </a:r>
            <a:r>
              <a:rPr lang="en-US" sz="1600" dirty="0"/>
              <a:t> Mesa has an estimated 7,000-9,000 truck crossings per day. In FY 2021, more than $56 billion of imports and exports were processed through the port</a:t>
            </a:r>
            <a:r>
              <a:rPr lang="en-US" sz="1600" dirty="0" smtClean="0"/>
              <a:t>.</a:t>
            </a:r>
          </a:p>
          <a:p>
            <a:pPr lvl="1"/>
            <a:r>
              <a:rPr lang="en-US" sz="1600" dirty="0" smtClean="0"/>
              <a:t>California’s Advanced Fleet regulation’s goal is to achieve </a:t>
            </a:r>
            <a:r>
              <a:rPr lang="en-US" sz="1600" dirty="0"/>
              <a:t>a zero-emission truck and bus California fleet by </a:t>
            </a:r>
            <a:r>
              <a:rPr lang="en-US" sz="1600" dirty="0" smtClean="0"/>
              <a:t>2045. The time frame is </a:t>
            </a:r>
            <a:r>
              <a:rPr lang="en-US" sz="1600" b="1" dirty="0" smtClean="0"/>
              <a:t>significantly </a:t>
            </a:r>
            <a:r>
              <a:rPr lang="en-US" sz="1600" b="1" dirty="0"/>
              <a:t>earlier </a:t>
            </a:r>
            <a:r>
              <a:rPr lang="en-US" sz="1600" dirty="0"/>
              <a:t>for certain market segments such as last mile delivery and drayage applications.</a:t>
            </a:r>
            <a:endParaRPr lang="en-US" sz="1600" dirty="0" smtClean="0"/>
          </a:p>
          <a:p>
            <a:pPr lvl="1"/>
            <a:r>
              <a:rPr lang="en-US" sz="1600" dirty="0" err="1" smtClean="0"/>
              <a:t>Otay</a:t>
            </a:r>
            <a:r>
              <a:rPr lang="en-US" sz="1600" dirty="0" smtClean="0"/>
              <a:t> </a:t>
            </a:r>
            <a:r>
              <a:rPr lang="en-US" sz="1600" dirty="0"/>
              <a:t>Mesa has a unique trucking community, which travels to the maritime ports in the Los Angeles area and works with large manufacturers in Baja California. This phenomenon makes </a:t>
            </a:r>
            <a:r>
              <a:rPr lang="en-US" sz="1600" dirty="0" smtClean="0"/>
              <a:t>some truckers a </a:t>
            </a:r>
            <a:r>
              <a:rPr lang="en-US" sz="1600" dirty="0"/>
              <a:t>high priority </a:t>
            </a:r>
            <a:r>
              <a:rPr lang="en-US" sz="1600" dirty="0" smtClean="0"/>
              <a:t>fleet </a:t>
            </a:r>
            <a:r>
              <a:rPr lang="en-US" sz="1600" dirty="0"/>
              <a:t>and/or drayage </a:t>
            </a:r>
            <a:r>
              <a:rPr lang="en-US" sz="1600" dirty="0" smtClean="0"/>
              <a:t>category.</a:t>
            </a:r>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28224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err="1"/>
              <a:t>Electromobility</a:t>
            </a:r>
            <a:r>
              <a:rPr lang="en-US" sz="2000" dirty="0"/>
              <a:t> for cargo at the border</a:t>
            </a: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08047"/>
            <a:ext cx="8582025" cy="2506662"/>
          </a:xfrm>
        </p:spPr>
        <p:txBody>
          <a:bodyPr/>
          <a:lstStyle/>
          <a:p>
            <a:pPr lvl="1"/>
            <a:r>
              <a:rPr lang="en-US" sz="1600" dirty="0" err="1" smtClean="0"/>
              <a:t>Otay</a:t>
            </a:r>
            <a:r>
              <a:rPr lang="en-US" sz="1600" dirty="0" smtClean="0"/>
              <a:t> Mesa Chamber and others are asking CARB to:</a:t>
            </a:r>
          </a:p>
          <a:p>
            <a:pPr lvl="2"/>
            <a:r>
              <a:rPr lang="en-US" sz="1600" dirty="0"/>
              <a:t>E</a:t>
            </a:r>
            <a:r>
              <a:rPr lang="en-US" sz="1600" dirty="0" smtClean="0"/>
              <a:t>xclude </a:t>
            </a:r>
            <a:r>
              <a:rPr lang="en-US" sz="1600" dirty="0"/>
              <a:t>small operators that have service clients handling over $50 </a:t>
            </a:r>
            <a:r>
              <a:rPr lang="en-US" sz="1600" dirty="0" smtClean="0"/>
              <a:t>million.</a:t>
            </a:r>
          </a:p>
          <a:p>
            <a:pPr lvl="2"/>
            <a:r>
              <a:rPr lang="en-US" sz="1600" dirty="0" smtClean="0"/>
              <a:t>Extend the requirement </a:t>
            </a:r>
            <a:r>
              <a:rPr lang="en-US" sz="1600" dirty="0"/>
              <a:t>to register a new drayage truck at a maritime port </a:t>
            </a:r>
            <a:r>
              <a:rPr lang="en-US" sz="1600" dirty="0" smtClean="0"/>
              <a:t>until </a:t>
            </a:r>
            <a:r>
              <a:rPr lang="en-US" sz="1600" dirty="0"/>
              <a:t>it is actually viable to purchase a ZEV truck, </a:t>
            </a:r>
            <a:r>
              <a:rPr lang="en-US" sz="1600" dirty="0" smtClean="0"/>
              <a:t>not </a:t>
            </a:r>
            <a:r>
              <a:rPr lang="en-US" sz="1600" dirty="0"/>
              <a:t>January 1, </a:t>
            </a:r>
            <a:r>
              <a:rPr lang="en-US" sz="1600" dirty="0" smtClean="0"/>
              <a:t>2024. </a:t>
            </a:r>
          </a:p>
          <a:p>
            <a:pPr lvl="2"/>
            <a:r>
              <a:rPr lang="en-US" sz="1600" dirty="0" smtClean="0"/>
              <a:t>Help </a:t>
            </a:r>
            <a:r>
              <a:rPr lang="en-US" sz="1600" dirty="0"/>
              <a:t>ensure </a:t>
            </a:r>
            <a:r>
              <a:rPr lang="en-US" sz="1600" dirty="0" smtClean="0"/>
              <a:t>that the </a:t>
            </a:r>
            <a:r>
              <a:rPr lang="en-US" sz="1600" dirty="0"/>
              <a:t>required infrastructure will be in place to handle fueling/charging ZEV </a:t>
            </a:r>
            <a:r>
              <a:rPr lang="en-US" sz="1600" dirty="0" smtClean="0"/>
              <a:t>trucks. </a:t>
            </a:r>
          </a:p>
          <a:p>
            <a:pPr lvl="2"/>
            <a:r>
              <a:rPr lang="en-US" sz="1600" dirty="0"/>
              <a:t>C</a:t>
            </a:r>
            <a:r>
              <a:rPr lang="en-US" sz="1600" dirty="0" smtClean="0"/>
              <a:t>onsider </a:t>
            </a:r>
            <a:r>
              <a:rPr lang="en-US" sz="1600" dirty="0"/>
              <a:t>equity in funding by region, by vulnerable populations and by company size, so small and medium size Hispanic operators are not left out.</a:t>
            </a:r>
          </a:p>
          <a:p>
            <a:pPr lvl="1"/>
            <a:endParaRPr lang="en-US" sz="1600" dirty="0" smtClean="0"/>
          </a:p>
          <a:p>
            <a:pPr lvl="1"/>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1750301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906447"/>
            <a:ext cx="8581775" cy="2538895"/>
          </a:xfrm>
        </p:spPr>
        <p:txBody>
          <a:bodyPr/>
          <a:lstStyle/>
          <a:p>
            <a:r>
              <a:rPr lang="en-US" sz="2000" dirty="0" smtClean="0">
                <a:solidFill>
                  <a:schemeClr val="tx1"/>
                </a:solidFill>
              </a:rPr>
              <a:t>I-94 Permit Exemption</a:t>
            </a:r>
            <a:endParaRPr lang="en-US" sz="2000"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82022" y="834200"/>
            <a:ext cx="8582025" cy="2506662"/>
          </a:xfrm>
        </p:spPr>
        <p:txBody>
          <a:bodyPr/>
          <a:lstStyle/>
          <a:p>
            <a:pPr marL="609600" lvl="1" indent="0">
              <a:buNone/>
            </a:pPr>
            <a:endParaRPr lang="en-US" sz="1800" b="1" dirty="0" smtClean="0"/>
          </a:p>
          <a:p>
            <a:pPr lvl="1"/>
            <a:r>
              <a:rPr lang="en-US" sz="1600" dirty="0" smtClean="0"/>
              <a:t>Based on our last Stakeholders Working Committee meeting.</a:t>
            </a:r>
          </a:p>
          <a:p>
            <a:pPr lvl="1"/>
            <a:r>
              <a:rPr lang="en-US" sz="1600" dirty="0" smtClean="0"/>
              <a:t>Proposal to do away with the I-94 permit to travel to San Diego, Imperial, Orange, Riverside and L.A. Counties (currently, foreigners must get permit if traveling beyond 25 miles into the U.S.). Letter signed by 4 entities, directed to EAC Pete Flores and Commissioner Chris Magnus. </a:t>
            </a:r>
          </a:p>
          <a:p>
            <a:pPr lvl="1"/>
            <a:r>
              <a:rPr lang="en-US" sz="1600" dirty="0" smtClean="0"/>
              <a:t>Logic:</a:t>
            </a:r>
          </a:p>
          <a:p>
            <a:pPr lvl="2"/>
            <a:r>
              <a:rPr lang="en-US" sz="1400" dirty="0" smtClean="0"/>
              <a:t>Removes </a:t>
            </a:r>
            <a:r>
              <a:rPr lang="en-US" sz="1400" dirty="0"/>
              <a:t>regulatory barriers that currently prevent and discourage visa holders from visiting popular tourist </a:t>
            </a:r>
            <a:r>
              <a:rPr lang="en-US" sz="1400" dirty="0" smtClean="0"/>
              <a:t>destinations.</a:t>
            </a:r>
            <a:endParaRPr lang="en-US" sz="1400" dirty="0" smtClean="0"/>
          </a:p>
          <a:p>
            <a:pPr lvl="2"/>
            <a:r>
              <a:rPr lang="en-US" sz="1400" dirty="0" smtClean="0"/>
              <a:t>Frees </a:t>
            </a:r>
            <a:r>
              <a:rPr lang="en-US" sz="1400" dirty="0"/>
              <a:t>up valuable time and resources for CBP officers to focus </a:t>
            </a:r>
            <a:r>
              <a:rPr lang="en-US" sz="1400" dirty="0" smtClean="0"/>
              <a:t>on </a:t>
            </a:r>
            <a:r>
              <a:rPr lang="en-US" sz="1400" dirty="0"/>
              <a:t>critical missions such as the efficient flow of commercial trade and crime </a:t>
            </a:r>
            <a:r>
              <a:rPr lang="en-US" sz="1400" dirty="0" smtClean="0"/>
              <a:t>prevention.</a:t>
            </a:r>
            <a:endParaRPr lang="en-US" sz="1400" dirty="0" smtClean="0"/>
          </a:p>
          <a:p>
            <a:pPr marL="1409700" lvl="2" indent="-342900">
              <a:buFont typeface="+mj-lt"/>
              <a:buAutoNum type="arabicPeriod"/>
            </a:pPr>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6384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SENTRI Appointment Streamlining</a:t>
            </a:r>
            <a:endParaRPr lang="en-US" sz="2000"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265499" y="948265"/>
            <a:ext cx="8582025" cy="2506662"/>
          </a:xfrm>
        </p:spPr>
        <p:txBody>
          <a:bodyPr/>
          <a:lstStyle/>
          <a:p>
            <a:pPr marL="609600" lvl="1" indent="0">
              <a:buNone/>
            </a:pPr>
            <a:endParaRPr lang="en-US" sz="1800" b="1" dirty="0" smtClean="0"/>
          </a:p>
          <a:p>
            <a:pPr lvl="1"/>
            <a:r>
              <a:rPr lang="en-US" sz="1600" dirty="0" smtClean="0"/>
              <a:t>Letter to Acting CBP DFO Anne </a:t>
            </a:r>
            <a:r>
              <a:rPr lang="en-US" sz="1600" dirty="0" err="1" smtClean="0"/>
              <a:t>Maricich</a:t>
            </a:r>
            <a:r>
              <a:rPr lang="en-US" sz="1600" dirty="0" smtClean="0"/>
              <a:t> in September.</a:t>
            </a:r>
          </a:p>
          <a:p>
            <a:pPr lvl="1"/>
            <a:r>
              <a:rPr lang="en-US" sz="1600" dirty="0" smtClean="0"/>
              <a:t>Stakeholders </a:t>
            </a:r>
            <a:r>
              <a:rPr lang="en-US" sz="1600" dirty="0"/>
              <a:t>in our area </a:t>
            </a:r>
            <a:r>
              <a:rPr lang="en-US" sz="1600" dirty="0" smtClean="0"/>
              <a:t>have great difficulty </a:t>
            </a:r>
            <a:r>
              <a:rPr lang="en-US" sz="1600" dirty="0"/>
              <a:t>in booking their SENTRI program </a:t>
            </a:r>
            <a:r>
              <a:rPr lang="en-US" sz="1600" dirty="0" smtClean="0"/>
              <a:t>appointment.</a:t>
            </a:r>
            <a:r>
              <a:rPr lang="en-US" sz="1600" dirty="0"/>
              <a:t> </a:t>
            </a:r>
            <a:r>
              <a:rPr lang="en-US" sz="1600" dirty="0" smtClean="0"/>
              <a:t>Some </a:t>
            </a:r>
            <a:r>
              <a:rPr lang="en-US" sz="1600" dirty="0"/>
              <a:t>of the people affected have gone so far as to book appointments at airports in San Francisco and Los </a:t>
            </a:r>
            <a:r>
              <a:rPr lang="en-US" sz="1600" dirty="0" smtClean="0"/>
              <a:t>Angeles.</a:t>
            </a:r>
          </a:p>
          <a:p>
            <a:pPr lvl="1"/>
            <a:r>
              <a:rPr lang="en-US" sz="1600" dirty="0" smtClean="0"/>
              <a:t>Land </a:t>
            </a:r>
            <a:r>
              <a:rPr lang="en-US" sz="1600" dirty="0"/>
              <a:t>ports are burdened with many more security and permitting activities than any </a:t>
            </a:r>
            <a:r>
              <a:rPr lang="en-US" sz="1600" dirty="0" smtClean="0"/>
              <a:t>airport.  In addition, lacking </a:t>
            </a:r>
            <a:r>
              <a:rPr lang="en-US" sz="1600" dirty="0"/>
              <a:t>advanced traveler information at land ports adds time to the SENTRI verification process</a:t>
            </a:r>
            <a:r>
              <a:rPr lang="en-US" sz="1600" dirty="0" smtClean="0"/>
              <a:t>.</a:t>
            </a:r>
          </a:p>
          <a:p>
            <a:pPr lvl="1"/>
            <a:r>
              <a:rPr lang="en-US" sz="1600" dirty="0" smtClean="0"/>
              <a:t>Solutions could be: (1) move </a:t>
            </a:r>
            <a:r>
              <a:rPr lang="en-US" sz="1600" dirty="0"/>
              <a:t>staff from airports to local facilities or </a:t>
            </a:r>
            <a:r>
              <a:rPr lang="en-US" sz="1600" dirty="0" smtClean="0"/>
              <a:t>(2) streamline </a:t>
            </a:r>
            <a:r>
              <a:rPr lang="en-US" sz="1600" dirty="0"/>
              <a:t>the current interview appointment </a:t>
            </a:r>
            <a:r>
              <a:rPr lang="en-US" sz="1600" dirty="0" smtClean="0"/>
              <a:t>process by </a:t>
            </a:r>
            <a:r>
              <a:rPr lang="en-US" sz="1600" dirty="0"/>
              <a:t>completing most of it </a:t>
            </a:r>
            <a:r>
              <a:rPr lang="en-US" sz="1600" dirty="0" smtClean="0"/>
              <a:t>virtually. </a:t>
            </a:r>
            <a:endParaRPr lang="en-US" sz="1600" b="1"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4207794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Border Innovation Challenge</a:t>
            </a:r>
            <a:endParaRPr lang="en-US" sz="2000" dirty="0">
              <a:solidFill>
                <a:schemeClr val="tx1"/>
              </a:solidFill>
            </a:endParaRPr>
          </a:p>
          <a:p>
            <a:endParaRPr lang="en-US" sz="24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08014" y="1023455"/>
            <a:ext cx="8582025" cy="2506662"/>
          </a:xfrm>
        </p:spPr>
        <p:txBody>
          <a:bodyPr/>
          <a:lstStyle/>
          <a:p>
            <a:pPr marL="609600" lvl="1" indent="0">
              <a:buNone/>
            </a:pPr>
            <a:endParaRPr lang="en-US" sz="1800" b="1" dirty="0" smtClean="0"/>
          </a:p>
          <a:p>
            <a:pPr lvl="1"/>
            <a:r>
              <a:rPr lang="en-US" sz="1600" dirty="0"/>
              <a:t>W</a:t>
            </a:r>
            <a:r>
              <a:rPr lang="en-US" sz="1600" dirty="0" smtClean="0"/>
              <a:t>e did not see projects with a minimum viable product or high feasibility status. </a:t>
            </a:r>
          </a:p>
          <a:p>
            <a:pPr lvl="1"/>
            <a:r>
              <a:rPr lang="en-US" sz="1600" dirty="0" smtClean="0"/>
              <a:t>We are reviewing the possibility of a Catalyst Fund:</a:t>
            </a:r>
          </a:p>
          <a:p>
            <a:pPr lvl="2"/>
            <a:r>
              <a:rPr lang="en-US" sz="1600" dirty="0"/>
              <a:t>P</a:t>
            </a:r>
            <a:r>
              <a:rPr lang="en-US" sz="1600" dirty="0" smtClean="0"/>
              <a:t>rovides c</a:t>
            </a:r>
            <a:r>
              <a:rPr lang="en-US" sz="1600" dirty="0" smtClean="0"/>
              <a:t>ritical </a:t>
            </a:r>
            <a:r>
              <a:rPr lang="en-US" sz="1600" dirty="0"/>
              <a:t>funding to advance university-based entrepreneurs and teams </a:t>
            </a:r>
            <a:r>
              <a:rPr lang="en-US" sz="1600" dirty="0" smtClean="0"/>
              <a:t>along </a:t>
            </a:r>
            <a:r>
              <a:rPr lang="en-US" sz="1600" dirty="0"/>
              <a:t>the US-Mexico </a:t>
            </a:r>
            <a:r>
              <a:rPr lang="en-US" sz="1600" dirty="0" smtClean="0"/>
              <a:t>border who </a:t>
            </a:r>
            <a:r>
              <a:rPr lang="en-US" sz="1600" dirty="0"/>
              <a:t>propose </a:t>
            </a:r>
            <a:r>
              <a:rPr lang="en-US" sz="1600" b="1" dirty="0"/>
              <a:t>promising social impact, non-profit, or commercially viable concepts </a:t>
            </a:r>
            <a:r>
              <a:rPr lang="en-US" sz="1600" dirty="0"/>
              <a:t>to address problems experienced by populations along the </a:t>
            </a:r>
            <a:r>
              <a:rPr lang="en-US" sz="1600" dirty="0" smtClean="0"/>
              <a:t>border.</a:t>
            </a:r>
          </a:p>
          <a:p>
            <a:pPr lvl="2"/>
            <a:r>
              <a:rPr lang="en-US" sz="1600" dirty="0"/>
              <a:t>Small committee will review </a:t>
            </a:r>
            <a:r>
              <a:rPr lang="en-US" sz="1600" dirty="0" smtClean="0"/>
              <a:t>applications and award $1,000 - $7,500 on 12/1.</a:t>
            </a:r>
          </a:p>
          <a:p>
            <a:pPr lvl="2"/>
            <a:r>
              <a:rPr lang="en-US" sz="1600" dirty="0" smtClean="0"/>
              <a:t>In the spring </a:t>
            </a:r>
            <a:r>
              <a:rPr lang="en-US" sz="1600" dirty="0"/>
              <a:t>of 2023, each </a:t>
            </a:r>
            <a:r>
              <a:rPr lang="en-US" sz="1600" dirty="0" smtClean="0"/>
              <a:t>awardee </a:t>
            </a:r>
            <a:r>
              <a:rPr lang="en-US" sz="1600" dirty="0"/>
              <a:t>will provide a 2-page report and give a brief presentation </a:t>
            </a:r>
            <a:r>
              <a:rPr lang="en-US" sz="1600" dirty="0" smtClean="0"/>
              <a:t>on progress </a:t>
            </a:r>
            <a:r>
              <a:rPr lang="en-US" sz="1600" dirty="0"/>
              <a:t>and outcomes </a:t>
            </a:r>
            <a:r>
              <a:rPr lang="en-US" sz="1600" dirty="0" smtClean="0"/>
              <a:t>as </a:t>
            </a:r>
            <a:r>
              <a:rPr lang="en-US" sz="1600" dirty="0"/>
              <a:t>a result of the Catalyst Grant</a:t>
            </a:r>
            <a:r>
              <a:rPr lang="en-US" sz="1600" dirty="0" smtClean="0"/>
              <a:t>.</a:t>
            </a:r>
            <a:endParaRPr lang="en-US" sz="1600" dirty="0" smtClean="0"/>
          </a:p>
          <a:p>
            <a:pPr lvl="1"/>
            <a:endParaRPr lang="en-US" sz="1400" b="1" dirty="0" smtClean="0"/>
          </a:p>
          <a:p>
            <a:pPr lvl="1"/>
            <a:endParaRPr lang="en-US" sz="1400"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778803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832060" y="1908385"/>
            <a:ext cx="8582025" cy="2506662"/>
          </a:xfrm>
        </p:spPr>
        <p:txBody>
          <a:bodyPr/>
          <a:lstStyle/>
          <a:p>
            <a:pPr marL="609600" lvl="1" indent="0">
              <a:buNone/>
            </a:pPr>
            <a:r>
              <a:rPr lang="en-US" sz="3200" b="1" dirty="0" smtClean="0">
                <a:latin typeface="Arial" panose="020B0604020202020204" pitchFamily="34" charset="0"/>
                <a:cs typeface="Arial" panose="020B0604020202020204" pitchFamily="34" charset="0"/>
              </a:rPr>
              <a:t>September Meeting Highlights </a:t>
            </a:r>
          </a:p>
          <a:p>
            <a:pPr marL="1066800" lvl="2" indent="0">
              <a:buNone/>
            </a:pPr>
            <a:endParaRPr lang="en-US" sz="2000" b="1" dirty="0" smtClean="0"/>
          </a:p>
          <a:p>
            <a:pPr lvl="1"/>
            <a:endParaRPr lang="en-US" sz="2000" b="1" dirty="0" smtClean="0"/>
          </a:p>
          <a:p>
            <a:endParaRPr lang="en-US" sz="1200" dirty="0"/>
          </a:p>
          <a:p>
            <a:endParaRPr lang="en-US" sz="18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Stakeholders Working Committee Meeting</a:t>
            </a:r>
            <a:endParaRPr lang="en-US" sz="2000" dirty="0">
              <a:solidFill>
                <a:schemeClr val="bg1"/>
              </a:solidFill>
            </a:endParaRPr>
          </a:p>
        </p:txBody>
      </p:sp>
    </p:spTree>
    <p:extLst>
      <p:ext uri="{BB962C8B-B14F-4D97-AF65-F5344CB8AC3E}">
        <p14:creationId xmlns:p14="http://schemas.microsoft.com/office/powerpoint/2010/main" val="3701274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37204</TotalTime>
  <Words>1477</Words>
  <Application>Microsoft Office PowerPoint</Application>
  <PresentationFormat>On-screen Show (16:9)</PresentationFormat>
  <Paragraphs>243</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Simple Light</vt:lpstr>
      <vt:lpstr>PowerPoint Presentation</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September Stakeholders Working Committee Highlights</vt:lpstr>
      <vt:lpstr>September Stakeholders Working Committee Highlights</vt:lpstr>
      <vt:lpstr>September Stakeholders Working Committee Highlights</vt:lpstr>
      <vt:lpstr>September Stakeholders Working Committee Highlights</vt:lpstr>
      <vt:lpstr>Stakeholders Working Committee Meeting</vt:lpstr>
      <vt:lpstr>Stakeholders Working Committee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Gustavo De La Fuente</dc:creator>
  <cp:lastModifiedBy>Gustavo De La Fuente</cp:lastModifiedBy>
  <cp:revision>861</cp:revision>
  <cp:lastPrinted>2020-05-07T02:44:57Z</cp:lastPrinted>
  <dcterms:modified xsi:type="dcterms:W3CDTF">2022-10-25T21:22:41Z</dcterms:modified>
</cp:coreProperties>
</file>